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96" r:id="rId6"/>
    <p:sldId id="290" r:id="rId7"/>
    <p:sldId id="279" r:id="rId8"/>
    <p:sldId id="283" r:id="rId9"/>
    <p:sldId id="280" r:id="rId10"/>
    <p:sldId id="295" r:id="rId11"/>
    <p:sldId id="294" r:id="rId12"/>
    <p:sldId id="282" r:id="rId13"/>
    <p:sldId id="286" r:id="rId14"/>
    <p:sldId id="287" r:id="rId15"/>
    <p:sldId id="285" r:id="rId16"/>
    <p:sldId id="281" r:id="rId17"/>
    <p:sldId id="289" r:id="rId18"/>
    <p:sldId id="288" r:id="rId19"/>
    <p:sldId id="291" r:id="rId20"/>
    <p:sldId id="293" r:id="rId21"/>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pos="3840">
          <p15:clr>
            <a:srgbClr val="A4A3A4"/>
          </p15:clr>
        </p15:guide>
        <p15:guide id="2" pos="360">
          <p15:clr>
            <a:srgbClr val="A4A3A4"/>
          </p15:clr>
        </p15:guide>
        <p15:guide id="3" pos="7392">
          <p15:clr>
            <a:srgbClr val="A4A3A4"/>
          </p15:clr>
        </p15:guide>
        <p15:guide id="4" orient="horz" pos="4224">
          <p15:clr>
            <a:srgbClr val="A4A3A4"/>
          </p15:clr>
        </p15:guide>
        <p15:guide id="5" pos="2040">
          <p15:clr>
            <a:srgbClr val="A4A3A4"/>
          </p15:clr>
        </p15:guide>
        <p15:guide id="6" pos="3768">
          <p15:clr>
            <a:srgbClr val="A4A3A4"/>
          </p15:clr>
        </p15:guide>
        <p15:guide id="7" pos="3888">
          <p15:clr>
            <a:srgbClr val="A4A3A4"/>
          </p15:clr>
        </p15:guide>
        <p15:guide id="8" pos="5640">
          <p15:clr>
            <a:srgbClr val="A4A3A4"/>
          </p15:clr>
        </p15:guide>
        <p15:guide id="9" orient="horz" pos="1200">
          <p15:clr>
            <a:srgbClr val="A4A3A4"/>
          </p15:clr>
        </p15:guide>
        <p15:guide id="10" orient="horz" pos="4128">
          <p15:clr>
            <a:srgbClr val="A4A3A4"/>
          </p15:clr>
        </p15:guide>
        <p15:guide id="11" orient="horz" pos="2784" userDrawn="1">
          <p15:clr>
            <a:srgbClr val="A4A3A4"/>
          </p15:clr>
        </p15:guide>
        <p15:guide id="12" orient="horz" pos="408">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22AE4F-5DE5-B34A-6F75-720E21D12EC8}" name="Justin Niederkorn" initials="JN" userId="S::jniederkorn@habitat.org::10251591-5165-4f78-ba5c-a7dc5e2a497f" providerId="AD"/>
  <p188:author id="{DF42EC53-D5B9-9C90-7BC1-8E28CCF47B5D}" name="Stefan Peterson" initials="SP" userId="S::speterson@habitat.org::39f57b5b-22df-49a7-8101-7af1419e51ce" providerId="AD"/>
  <p188:author id="{C10163A5-F65A-BA20-10A9-B81834220136}" name="Amy Dunham" initials="AD" userId="S::ADunham@habitat.org::65032ee9-6812-4687-8e10-6d9e100fe6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E9"/>
    <a:srgbClr val="385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B4C3E-B91B-4B90-9840-72C8627013C3}" v="1" dt="2025-06-24T20:24:14.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02" autoAdjust="0"/>
  </p:normalViewPr>
  <p:slideViewPr>
    <p:cSldViewPr snapToGrid="0">
      <p:cViewPr varScale="1">
        <p:scale>
          <a:sx n="59" d="100"/>
          <a:sy n="59" d="100"/>
        </p:scale>
        <p:origin x="1512" y="72"/>
      </p:cViewPr>
      <p:guideLst>
        <p:guide pos="3840"/>
        <p:guide pos="360"/>
        <p:guide pos="7392"/>
        <p:guide orient="horz" pos="4224"/>
        <p:guide pos="2040"/>
        <p:guide pos="3768"/>
        <p:guide pos="3888"/>
        <p:guide pos="5640"/>
        <p:guide orient="horz" pos="1200"/>
        <p:guide orient="horz" pos="4128"/>
        <p:guide orient="horz" pos="2784"/>
        <p:guide orient="horz" pos="408"/>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C23C48-0E94-7804-0CB1-E0C5B4AB157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4274CCC6-28BA-7B80-E252-F29A8551DCE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731C8B62-ABE9-884B-B219-144DC8F10BB8}" type="datetimeFigureOut">
              <a:rPr lang="en-US"/>
              <a:pPr>
                <a:defRPr/>
              </a:pPr>
              <a:t>1/29/2026</a:t>
            </a:fld>
            <a:endParaRPr lang="en-US"/>
          </a:p>
        </p:txBody>
      </p:sp>
      <p:sp>
        <p:nvSpPr>
          <p:cNvPr id="4" name="Footer Placeholder 3">
            <a:extLst>
              <a:ext uri="{FF2B5EF4-FFF2-40B4-BE49-F238E27FC236}">
                <a16:creationId xmlns:a16="http://schemas.microsoft.com/office/drawing/2014/main" id="{76E747C1-F7B6-521C-36D9-1D411EFE032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a:extLst>
              <a:ext uri="{FF2B5EF4-FFF2-40B4-BE49-F238E27FC236}">
                <a16:creationId xmlns:a16="http://schemas.microsoft.com/office/drawing/2014/main" id="{ED5D5E03-07BF-0FD1-639D-4724792159FF}"/>
              </a:ext>
            </a:extLst>
          </p:cNvPr>
          <p:cNvSpPr>
            <a:spLocks noGrp="1"/>
          </p:cNvSpPr>
          <p:nvPr>
            <p:ph type="sldNum" sz="quarter" idx="3"/>
          </p:nvPr>
        </p:nvSpPr>
        <p:spPr>
          <a:xfrm>
            <a:off x="4143587" y="9119474"/>
            <a:ext cx="3169920" cy="481726"/>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784BDC6F-E5A1-4649-992B-246AF3A4230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E0D69-F0EE-C029-DD91-E36AAC6D571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a:extLst>
              <a:ext uri="{FF2B5EF4-FFF2-40B4-BE49-F238E27FC236}">
                <a16:creationId xmlns:a16="http://schemas.microsoft.com/office/drawing/2014/main" id="{2DB34BAC-EE63-8771-904B-992E337507D6}"/>
              </a:ext>
            </a:extLst>
          </p:cNvPr>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pPr>
              <a:defRPr/>
            </a:pPr>
            <a:fld id="{7267EE0F-3564-D644-9F58-19104BE238D5}" type="datetimeFigureOut">
              <a:rPr lang="en-US"/>
              <a:t>1/29/2026</a:t>
            </a:fld>
            <a:endParaRPr lang="en-US"/>
          </a:p>
        </p:txBody>
      </p:sp>
      <p:sp>
        <p:nvSpPr>
          <p:cNvPr id="4" name="Slide Image Placeholder 3">
            <a:extLst>
              <a:ext uri="{FF2B5EF4-FFF2-40B4-BE49-F238E27FC236}">
                <a16:creationId xmlns:a16="http://schemas.microsoft.com/office/drawing/2014/main" id="{EE420DB1-85DA-2FDF-D665-C197D43BC790}"/>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20E9A634-DE5E-0937-57BA-91125F4DD912}"/>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Editar estilos de texto maestro</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6" name="Footer Placeholder 5">
            <a:extLst>
              <a:ext uri="{FF2B5EF4-FFF2-40B4-BE49-F238E27FC236}">
                <a16:creationId xmlns:a16="http://schemas.microsoft.com/office/drawing/2014/main" id="{0EF80440-9BE7-982A-79F8-E02006829C96}"/>
              </a:ext>
            </a:extLst>
          </p:cNvPr>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a:extLst>
              <a:ext uri="{FF2B5EF4-FFF2-40B4-BE49-F238E27FC236}">
                <a16:creationId xmlns:a16="http://schemas.microsoft.com/office/drawing/2014/main" id="{519DEFE0-78AC-EFF6-6955-18DC76542EA6}"/>
              </a:ext>
            </a:extLst>
          </p:cNvPr>
          <p:cNvSpPr>
            <a:spLocks noGrp="1"/>
          </p:cNvSpPr>
          <p:nvPr>
            <p:ph type="sldNum" sz="quarter" idx="5"/>
          </p:nvPr>
        </p:nvSpPr>
        <p:spPr>
          <a:xfrm>
            <a:off x="4143587" y="9119474"/>
            <a:ext cx="3169920" cy="481726"/>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AD915124-F9A6-A64C-9AC0-4CFCC23DDB9C}"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Al hablar de lo que vendrá para nuestro ministerio en este plan estratégico, queremos empezar por lo que es constante: nuestro documento base. Incluye nuestra visión, nuestra misión y nuestros principios cimentados en la fe. En nuestro nuevo plan estratégico "50 por 50", definen tanto el vértice como los cimientos. </a:t>
            </a:r>
          </a:p>
          <a:p>
            <a:endParaRPr lang="es-419" noProof="0" dirty="0"/>
          </a:p>
          <a:p>
            <a:r>
              <a:rPr lang="es-419" noProof="0" dirty="0"/>
              <a:t>Nuestra visión de “un mundo donde cada persona tenga un lugar digno para vivir” es a lo que aspiramos en todo lo que hacemos, manteniéndonos centrados en trabajar para satisfacer las necesidades de vivienda de miles de millones de nuestros vecinos alrededor del mundo.</a:t>
            </a:r>
          </a:p>
          <a:p>
            <a:endParaRPr lang="es-419" noProof="0" dirty="0"/>
          </a:p>
          <a:p>
            <a:r>
              <a:rPr lang="es-419" noProof="0" dirty="0"/>
              <a:t>Nuestra misión moldea nuestro trabajo y nos impulsa a poner el amor en acción, en comunidad, para construir viviendas y mucho más, con otras personas.</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2</a:t>
            </a:fld>
            <a:endParaRPr lang="en-US" altLang="en-US"/>
          </a:p>
        </p:txBody>
      </p:sp>
    </p:spTree>
    <p:extLst>
      <p:ext uri="{BB962C8B-B14F-4D97-AF65-F5344CB8AC3E}">
        <p14:creationId xmlns:p14="http://schemas.microsoft.com/office/powerpoint/2010/main" val="264601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A medida que avanzamos rápidamente hacia nuestro 50</a:t>
            </a:r>
            <a:r>
              <a:rPr lang="es-419" baseline="30000" noProof="0" dirty="0"/>
              <a:t>o</a:t>
            </a:r>
            <a:r>
              <a:rPr lang="es-419" noProof="0" dirty="0"/>
              <a:t> aniversario, desafiamos a la red a servir a otros 50 millones de personas en estos tres años.</a:t>
            </a:r>
          </a:p>
          <a:p>
            <a:endParaRPr lang="es-419" noProof="0" dirty="0"/>
          </a:p>
          <a:p>
            <a:r>
              <a:rPr lang="es-419" noProof="0" dirty="0"/>
              <a:t>Creemos que esto es posible si tenemos la intención de construir e inspirar acciones que transformen los sistemas de vivienda. </a:t>
            </a:r>
          </a:p>
          <a:p>
            <a:endParaRPr lang="es-419" noProof="0" dirty="0"/>
          </a:p>
          <a:p>
            <a:r>
              <a:rPr lang="es-419" noProof="0" dirty="0"/>
              <a:t>Tenga en cuenta que con este plan estamos evolucionando en la forma de describir lo que hacemos y el equilibrio de nuestros objetivos de crecimiento.</a:t>
            </a:r>
          </a:p>
          <a:p>
            <a:endParaRPr lang="es-419" noProof="0" dirty="0"/>
          </a:p>
          <a:p>
            <a:r>
              <a:rPr lang="es-419" noProof="0" dirty="0"/>
              <a:t>Hemos reunido todos los objetivos bajo un mismo techo. Queremos superar los pensamientos habituales que se han filtrado en nuestras distintas formas de trabajar. El voluntariado, la incidencia, el cambio de los sistemas de mercado y la construcción no son productos en sí mismos. Son tácticas que utilizamos para identificar, probar y, en última instancia, transferir a los sistemas de vivienda para que se produzcan cambios significativos.</a:t>
            </a:r>
          </a:p>
          <a:p>
            <a:endParaRPr lang="es-419" noProof="0" dirty="0"/>
          </a:p>
          <a:p>
            <a:r>
              <a:rPr lang="es-419" noProof="0" dirty="0"/>
              <a:t>Seguimos creyendo que es fundamental que no solo nos recuperemos, sino que también sigamos creciendo, incrementando nuestra producción de construcción y nuestra capacidad de movilizar voluntarios. Sin embargo, vemos la mayor oportunidad de impacto en cómo influimos en los mercados (14M) y cambiamos las políticas (30M) que pueden mejorar el acceso a vivienda asequible y adecuada.</a:t>
            </a:r>
          </a:p>
          <a:p>
            <a:endParaRPr lang="es-419" noProof="0" dirty="0"/>
          </a:p>
          <a:p>
            <a:r>
              <a:rPr lang="es-419" noProof="0" dirty="0"/>
              <a:t>Construimos para poder influir y que otros puedan construir aún más.</a:t>
            </a:r>
          </a:p>
          <a:p>
            <a:endParaRPr lang="es-419" noProof="0" dirty="0"/>
          </a:p>
          <a:p>
            <a:r>
              <a:rPr lang="es-419" noProof="0" dirty="0"/>
              <a:t>Reconocemos que 50 millones es un objetivo ambicioso, pero necesitamos un objetivo ambicioso para forzar la innovación y el crecimiento de nuestra red.</a:t>
            </a:r>
          </a:p>
          <a:p>
            <a:endParaRPr lang="es-419" noProof="0" dirty="0"/>
          </a:p>
          <a:p>
            <a:endParaRPr lang="en-US" dirty="0"/>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12</a:t>
            </a:fld>
            <a:endParaRPr lang="en-US" altLang="en-US"/>
          </a:p>
        </p:txBody>
      </p:sp>
    </p:spTree>
    <p:extLst>
      <p:ext uri="{BB962C8B-B14F-4D97-AF65-F5344CB8AC3E}">
        <p14:creationId xmlns:p14="http://schemas.microsoft.com/office/powerpoint/2010/main" val="194086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El financiamiento de la misión sigue siendo una prioridad absoluta. </a:t>
            </a:r>
          </a:p>
          <a:p>
            <a:endParaRPr lang="es-419" noProof="0" dirty="0"/>
          </a:p>
          <a:p>
            <a:r>
              <a:rPr lang="es-419" noProof="0" dirty="0"/>
              <a:t>Aunque esta lista no es exhaustiva, vemos las mayores oportunidades de crecimiento en dos áreas clave:</a:t>
            </a:r>
          </a:p>
          <a:p>
            <a:endParaRPr lang="es-419" noProof="0" dirty="0"/>
          </a:p>
          <a:p>
            <a:pPr marL="241653" indent="-241653">
              <a:buAutoNum type="arabicPeriod"/>
            </a:pPr>
            <a:r>
              <a:rPr lang="es-419" noProof="0" dirty="0"/>
              <a:t>Llevamos más de siete años trabajando con nuestra red estadounidense para sentar las bases de la recaudación de fondos colaborativa. Esto culminó con la aprobación de una nueva política de reparto de ingresos y recaudación de fondos colaborativa que fue aprobada en junio de 2024 por la junta directiva de HPHI y el Consejo de EE. UU. (conocida internamente como Hábitat 2.0). Ha llegado el momento de aprovechar el potencial de la recaudación de fondos colaborativa. Esta prioridad está dirigida a las donaciones individuales, que incluyen pequeñas donaciones individuales que financian nuestros ingresos no restringidos y los grandes donantes que nos ayudan a ampliar las ideas que funcionan. Esta prioridad se limita al mercado estadounidense.</a:t>
            </a:r>
          </a:p>
          <a:p>
            <a:pPr marL="241653" indent="-241653">
              <a:buAutoNum type="arabicPeriod"/>
            </a:pPr>
            <a:r>
              <a:rPr lang="es-419" noProof="0" dirty="0"/>
              <a:t>Además, vemos un importante potencial de crecimiento en las grandes donaciones de fundaciones privadas, donantes institucionales y empresas. Estas donaciones suelen ir acompañadas de un nivel significativamente más alto de requisitos de presentación de informes y restricciones. Son una estrategia principalmente para hacer crecer nuestros programas.</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14</a:t>
            </a:fld>
            <a:endParaRPr lang="en-US" altLang="en-US"/>
          </a:p>
        </p:txBody>
      </p:sp>
    </p:spTree>
    <p:extLst>
      <p:ext uri="{BB962C8B-B14F-4D97-AF65-F5344CB8AC3E}">
        <p14:creationId xmlns:p14="http://schemas.microsoft.com/office/powerpoint/2010/main" val="404567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Por último, tenemos que desarrollar las capacidades dentro de nuestra red para ser una organización que pueda influir en los sistemas de vivienda en el futuro. </a:t>
            </a:r>
          </a:p>
          <a:p>
            <a:endParaRPr lang="es-419" noProof="0" dirty="0"/>
          </a:p>
          <a:p>
            <a:r>
              <a:rPr lang="es-419" noProof="0" dirty="0"/>
              <a:t>En pocas palabras, esto significa que debemos ser estrictos en la forma en que hacemos las cosas. </a:t>
            </a:r>
          </a:p>
          <a:p>
            <a:endParaRPr lang="es-419" noProof="0" dirty="0"/>
          </a:p>
          <a:p>
            <a:r>
              <a:rPr lang="es-419" noProof="0" dirty="0"/>
              <a:t>Hemos seguido un modelo empresarial de crecimiento durante la mayor parte de nuestra historia. Esto tenía sentido y fomentó la propiedad local que ha apuntalado nuestro éxito hasta la fecha.</a:t>
            </a:r>
          </a:p>
          <a:p>
            <a:endParaRPr lang="es-419" noProof="0" dirty="0"/>
          </a:p>
          <a:p>
            <a:r>
              <a:rPr lang="es-419" noProof="0" dirty="0"/>
              <a:t>Pero si queremos dar el siguiente gran paso como red, tenemos que empezar a darnos cuenta de las eficiencias y oportunidades para escalar que representa nuestra red. Y eso empieza por la estandarización.</a:t>
            </a:r>
          </a:p>
          <a:p>
            <a:endParaRPr lang="es-419" noProof="0" dirty="0"/>
          </a:p>
          <a:p>
            <a:r>
              <a:rPr lang="es-419" noProof="0" dirty="0"/>
              <a:t>No estamos sugiriendo que HPHI o cualquier parte de nuestra organización establezca una estrategia para los programas locales de vivienda. Estamos sugiriendo que seamos más coherentes en la forma en que diseñamos los programas, cómo definimos y medimos el éxito, cómo aprendemos como una red y por cuáles estándares nos hacemos responsables.</a:t>
            </a:r>
          </a:p>
          <a:p>
            <a:endParaRPr lang="es-419" noProof="0" dirty="0"/>
          </a:p>
          <a:p>
            <a:r>
              <a:rPr lang="es-419" noProof="0" dirty="0"/>
              <a:t>Queremos ser más coherentes en nuestro funcionamiento, lo que incluye extender las soluciones digitales a la red para reducir la necesidad de elaborar informes y mejorar nuestra coherencia y eficacia en la ejecución de las subvenciones. Para ello es necesario que cedamos parte del control sobre el diseño de los procesos operativos básicos y nos comprometamos a adoptar estándares para hacer las cosas. </a:t>
            </a:r>
          </a:p>
          <a:p>
            <a:endParaRPr lang="es-419" noProof="0" dirty="0"/>
          </a:p>
          <a:p>
            <a:r>
              <a:rPr lang="es-419" noProof="0" dirty="0"/>
              <a:t>Por último, tendremos que apoyar a los líderes de toda la red para que impulsen este cambio en sus organizaciones, incluidos los ejecutivos, los jóvenes líderes en ascenso y los miembros de las juntas directivas. Estas personas son la primera línea del cambio en Hábitat y tenemos que invertir en su éxito.</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15</a:t>
            </a:fld>
            <a:endParaRPr lang="en-US" altLang="en-US"/>
          </a:p>
        </p:txBody>
      </p:sp>
    </p:spTree>
    <p:extLst>
      <p:ext uri="{BB962C8B-B14F-4D97-AF65-F5344CB8AC3E}">
        <p14:creationId xmlns:p14="http://schemas.microsoft.com/office/powerpoint/2010/main" val="186488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(Diapositiva recapitulativa)</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16</a:t>
            </a:fld>
            <a:endParaRPr lang="en-US" altLang="en-US"/>
          </a:p>
        </p:txBody>
      </p:sp>
    </p:spTree>
    <p:extLst>
      <p:ext uri="{BB962C8B-B14F-4D97-AF65-F5344CB8AC3E}">
        <p14:creationId xmlns:p14="http://schemas.microsoft.com/office/powerpoint/2010/main" val="367954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s-419" noProof="0" dirty="0"/>
              <a:t>La base de nuestra fe es también la base de nuestro plan estratégico. Somos y seguiremos siendo un ministerio de amor e inclusividad, centrado en la justicia en materia de vivienda, firme y humildemente arraigado en nuestra identidad cristiana.</a:t>
            </a:r>
          </a:p>
          <a:p>
            <a:endParaRPr lang="es-419" noProof="0" dirty="0"/>
          </a:p>
          <a:p>
            <a:r>
              <a:rPr lang="es-419" noProof="0" dirty="0"/>
              <a:t>(leer cita)</a:t>
            </a:r>
          </a:p>
          <a:p>
            <a:endParaRPr lang="es-419" noProof="0" dirty="0"/>
          </a:p>
          <a:p>
            <a:r>
              <a:rPr lang="es-419" noProof="0" dirty="0"/>
              <a:t>La vivienda es mucho más que un techo. Por eso trabajamos de muchas maneras, más allá de la construcción, para poner la vivienda al alcance de cada persona en el mundo </a:t>
            </a:r>
            <a:r>
              <a:rPr lang="es-419" noProof="0" dirty="0">
                <a:sym typeface="Symbol" panose="05050102010706020507" pitchFamily="18" charset="2"/>
              </a:rPr>
              <a:t></a:t>
            </a:r>
            <a:r>
              <a:rPr lang="es-419" noProof="0" dirty="0"/>
              <a:t>porque cuando una vivienda segura y asequible está al alcance, también lo están muchas otras necesidades, metas y aspiraciones. </a:t>
            </a:r>
          </a:p>
          <a:p>
            <a:endParaRPr lang="en-US" dirty="0"/>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3</a:t>
            </a:fld>
            <a:endParaRPr lang="en-US" altLang="en-US"/>
          </a:p>
        </p:txBody>
      </p:sp>
    </p:spTree>
    <p:extLst>
      <p:ext uri="{BB962C8B-B14F-4D97-AF65-F5344CB8AC3E}">
        <p14:creationId xmlns:p14="http://schemas.microsoft.com/office/powerpoint/2010/main" val="234572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En los últimos 15 años, hemos visto multiplicarse por más de 100 el alcance de nuestro ministerio.</a:t>
            </a:r>
          </a:p>
          <a:p>
            <a:endParaRPr lang="es-419" noProof="0" dirty="0"/>
          </a:p>
          <a:p>
            <a:r>
              <a:rPr lang="es-419" noProof="0" dirty="0"/>
              <a:t>Al mismo tiempo, hemos visto que la necesidad mundial de vivienda sigue aumentando.</a:t>
            </a:r>
          </a:p>
          <a:p>
            <a:endParaRPr lang="es-419" noProof="0" dirty="0"/>
          </a:p>
          <a:p>
            <a:r>
              <a:rPr lang="es-419" noProof="0" dirty="0"/>
              <a:t>Aunque celebramos todo lo que hemos conseguido, no estamos satisfechos. </a:t>
            </a:r>
          </a:p>
          <a:p>
            <a:endParaRPr lang="es-419" noProof="0" dirty="0"/>
          </a:p>
          <a:p>
            <a:r>
              <a:rPr lang="es-419" noProof="0" dirty="0"/>
              <a:t>Nuestra misión nos obliga a avanzar, a seguir ofreciendo resultados y a encontrar las innovaciones que impulsarán el impacto en el futuro.</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4</a:t>
            </a:fld>
            <a:endParaRPr lang="en-US" altLang="en-US"/>
          </a:p>
        </p:txBody>
      </p:sp>
    </p:spTree>
    <p:extLst>
      <p:ext uri="{BB962C8B-B14F-4D97-AF65-F5344CB8AC3E}">
        <p14:creationId xmlns:p14="http://schemas.microsoft.com/office/powerpoint/2010/main" val="224650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La necesidad de vivienda sigue aumentando y es una prueba de que los mercados de vivienda de todo el mundo no están funcionando.</a:t>
            </a:r>
          </a:p>
          <a:p>
            <a:endParaRPr lang="es-419" noProof="0" dirty="0"/>
          </a:p>
          <a:p>
            <a:r>
              <a:rPr lang="es-419" noProof="0" dirty="0"/>
              <a:t>La urbanización en busca de oportunidades económicas, la huida de conflictos y persecuciones o la adaptación a un clima cambiante han sobrecargado la infraestructura urbana y aumentado la competencia por el escaso suelo.</a:t>
            </a:r>
          </a:p>
          <a:p>
            <a:endParaRPr lang="es-419" noProof="0" dirty="0"/>
          </a:p>
          <a:p>
            <a:r>
              <a:rPr lang="es-419" noProof="0" dirty="0"/>
              <a:t>Los costos de poseer o alquilar una vivienda adecuada están cada vez más fuera del alcance de cientos de millones de personas en todo el mundo. </a:t>
            </a:r>
          </a:p>
          <a:p>
            <a:endParaRPr lang="es-419" noProof="0" dirty="0"/>
          </a:p>
          <a:p>
            <a:r>
              <a:rPr lang="es-419" noProof="0" dirty="0"/>
              <a:t>La vivienda, su calidad, conservación y asequibilidad, es realmente una preocupación mundial.</a:t>
            </a:r>
          </a:p>
          <a:p>
            <a:endParaRPr lang="es-419" noProof="0" dirty="0"/>
          </a:p>
          <a:p>
            <a:r>
              <a:rPr lang="es-419" noProof="0" dirty="0"/>
              <a:t>Nuestra visión de un mundo en el que cada persona tenga un lugar digno para vivir nos exige hacer más.</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5</a:t>
            </a:fld>
            <a:endParaRPr lang="en-US" altLang="en-US"/>
          </a:p>
        </p:txBody>
      </p:sp>
    </p:spTree>
    <p:extLst>
      <p:ext uri="{BB962C8B-B14F-4D97-AF65-F5344CB8AC3E}">
        <p14:creationId xmlns:p14="http://schemas.microsoft.com/office/powerpoint/2010/main" val="15200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6</a:t>
            </a:fld>
            <a:endParaRPr lang="en-US" altLang="en-US"/>
          </a:p>
        </p:txBody>
      </p:sp>
    </p:spTree>
    <p:extLst>
      <p:ext uri="{BB962C8B-B14F-4D97-AF65-F5344CB8AC3E}">
        <p14:creationId xmlns:p14="http://schemas.microsoft.com/office/powerpoint/2010/main" val="22623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03A5F-DE9C-58A5-6FEA-11D8C239B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48EEC-FF3D-B690-D57F-8A119C031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14726-63C0-AF6C-23C5-832159C9E4D6}"/>
              </a:ext>
            </a:extLst>
          </p:cNvPr>
          <p:cNvSpPr>
            <a:spLocks noGrp="1"/>
          </p:cNvSpPr>
          <p:nvPr>
            <p:ph type="body" idx="1"/>
          </p:nvPr>
        </p:nvSpPr>
        <p:spPr/>
        <p:txBody>
          <a:bodyPr/>
          <a:lstStyle/>
          <a:p>
            <a:r>
              <a:rPr lang="es-419" noProof="0" dirty="0"/>
              <a:t>Preparándonos para los próximos 50 años de impacto.</a:t>
            </a:r>
          </a:p>
          <a:p>
            <a:endParaRPr lang="es-419" noProof="0" dirty="0"/>
          </a:p>
          <a:p>
            <a:r>
              <a:rPr lang="es-419" noProof="0" dirty="0"/>
              <a:t>Hace dos años, iniciamos un diálogo sobre lo que haría falta para convertirnos en una organización y una red que aumentara su influencia y se convirtiera en una fuerza verdaderamente poderosa para el cambio positivo en los sistemas de vivienda. Desde entonces, nos hemos dado cuenta de que, aunque nuestra red está dispuesta a lograr esta visión, llevará tiempo crear las capacidades necesarias para hacerlo. </a:t>
            </a:r>
          </a:p>
          <a:p>
            <a:endParaRPr lang="es-419" noProof="0" dirty="0"/>
          </a:p>
          <a:p>
            <a:r>
              <a:rPr lang="es-419" noProof="0" dirty="0"/>
              <a:t>Este plan incluye objetivos agresivos de crecimiento. </a:t>
            </a:r>
          </a:p>
          <a:p>
            <a:endParaRPr lang="es-419" noProof="0" dirty="0"/>
          </a:p>
          <a:p>
            <a:r>
              <a:rPr lang="es-419" noProof="0" dirty="0"/>
              <a:t>Pero el núcleo de este plan, el cambio más significativo, consistirá en crear capacidades que nos permitan crecer mucho más allá de nuestro alcance actual en el futuro. </a:t>
            </a:r>
          </a:p>
          <a:p>
            <a:endParaRPr lang="es-419" noProof="0" dirty="0"/>
          </a:p>
          <a:p>
            <a:r>
              <a:rPr lang="es-419" noProof="0" dirty="0"/>
              <a:t>Lo dividimos en tres fases clave. </a:t>
            </a:r>
          </a:p>
          <a:p>
            <a:endParaRPr lang="es-419" noProof="0" dirty="0"/>
          </a:p>
          <a:p>
            <a:r>
              <a:rPr lang="es-419" noProof="0" dirty="0"/>
              <a:t>Esto empieza por diseñar las capacidades que necesitamos para influir de forma más coherente y eficaz y por desarrollar la capacidad del HPHI para respaldar estas nuevas capacidades en toda la red federada. También requiere que nos unamos como red en torno a formas de trabajar e ideas que creemos que impulsarán el escalamiento. Significa más coherencia en nuestros programas y nuestras operaciones, plataformas operativas comunes y una visión común del éxito.</a:t>
            </a:r>
          </a:p>
          <a:p>
            <a:endParaRPr lang="es-419" noProof="0" dirty="0"/>
          </a:p>
          <a:p>
            <a:r>
              <a:rPr lang="es-419" noProof="0" dirty="0"/>
              <a:t>Eso es lo que estos tres primeros años nos están dando realmente espacio para comprender.</a:t>
            </a:r>
          </a:p>
          <a:p>
            <a:endParaRPr lang="es-419" noProof="0" dirty="0"/>
          </a:p>
          <a:p>
            <a:r>
              <a:rPr lang="es-419" noProof="0" dirty="0"/>
              <a:t>Nuestra próxima estrategia consistirá en ampliar estas capacidades y empezar a aumentar nuestra influencia como red mundial. </a:t>
            </a:r>
          </a:p>
          <a:p>
            <a:endParaRPr lang="es-419" noProof="0" dirty="0"/>
          </a:p>
          <a:p>
            <a:r>
              <a:rPr lang="es-419" noProof="0" dirty="0"/>
              <a:t>Es en los años siguientes que esperamos ver el verdadero retorno de nuestra inversión, haciendo realidad todo nuestro potencial, como una red mundial, para el cambio.</a:t>
            </a:r>
          </a:p>
          <a:p>
            <a:endParaRPr lang="es-419" noProof="0" dirty="0"/>
          </a:p>
          <a:p>
            <a:endParaRPr lang="en-US" dirty="0"/>
          </a:p>
        </p:txBody>
      </p:sp>
      <p:sp>
        <p:nvSpPr>
          <p:cNvPr id="4" name="Slide Number Placeholder 3">
            <a:extLst>
              <a:ext uri="{FF2B5EF4-FFF2-40B4-BE49-F238E27FC236}">
                <a16:creationId xmlns:a16="http://schemas.microsoft.com/office/drawing/2014/main" id="{A5EF5084-1E54-67AE-88BE-A369A07635B3}"/>
              </a:ext>
            </a:extLst>
          </p:cNvPr>
          <p:cNvSpPr>
            <a:spLocks noGrp="1"/>
          </p:cNvSpPr>
          <p:nvPr>
            <p:ph type="sldNum" sz="quarter" idx="5"/>
          </p:nvPr>
        </p:nvSpPr>
        <p:spPr/>
        <p:txBody>
          <a:bodyPr/>
          <a:lstStyle/>
          <a:p>
            <a:pPr>
              <a:defRPr/>
            </a:pPr>
            <a:fld id="{AD915124-F9A6-A64C-9AC0-4CFCC23DDB9C}" type="slidenum">
              <a:rPr lang="en-US" altLang="en-US" smtClean="0"/>
              <a:t>8</a:t>
            </a:fld>
            <a:endParaRPr lang="en-US" altLang="en-US"/>
          </a:p>
        </p:txBody>
      </p:sp>
    </p:spTree>
    <p:extLst>
      <p:ext uri="{BB962C8B-B14F-4D97-AF65-F5344CB8AC3E}">
        <p14:creationId xmlns:p14="http://schemas.microsoft.com/office/powerpoint/2010/main" val="209097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9</a:t>
            </a:fld>
            <a:endParaRPr lang="en-US" altLang="en-US"/>
          </a:p>
        </p:txBody>
      </p:sp>
    </p:spTree>
    <p:extLst>
      <p:ext uri="{BB962C8B-B14F-4D97-AF65-F5344CB8AC3E}">
        <p14:creationId xmlns:p14="http://schemas.microsoft.com/office/powerpoint/2010/main" val="10307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Los últimos 10 años nos han dado margen para comprender mejor los modelos que funcionan hoy en Hábitat y las áreas en las que debemos ser fuertes para ser relevantes en el futuro. </a:t>
            </a:r>
          </a:p>
          <a:p>
            <a:endParaRPr lang="es-419" noProof="0" dirty="0"/>
          </a:p>
          <a:p>
            <a:r>
              <a:rPr lang="es-419" noProof="0" dirty="0"/>
              <a:t>La reducción de la necesidad de vivienda empieza por limitar la pérdida de inventario de viviendas. Como red, tenemos que ser conscientes de la necesidad de preservar una vivienda adecuada donde exista. Esto es especialmente importante si tenemos en cuenta la accesibilidad de las soluciones habitacionales para las poblaciones que envejecen y el aumento de la construcción de viviendas en gran parte del mundo en desarrollo.</a:t>
            </a:r>
          </a:p>
          <a:p>
            <a:endParaRPr lang="es-419" noProof="0" dirty="0"/>
          </a:p>
          <a:p>
            <a:r>
              <a:rPr lang="es-419" noProof="0" dirty="0"/>
              <a:t>El cambio climático está aquí y ya está afectando drásticamente la vida de muchas personas en todo el mundo. Nuestros programas deben ser parte de la solución y ayudar a las familias a adaptarse a los cambios climáticos y a mitigar el impacto de las condiciones meteorológicas extremas. </a:t>
            </a:r>
          </a:p>
          <a:p>
            <a:endParaRPr lang="es-419" noProof="0" dirty="0"/>
          </a:p>
          <a:p>
            <a:r>
              <a:rPr lang="es-419" noProof="0" dirty="0"/>
              <a:t>Estamos redoblando nuestra postura en el ciclo de vida de la gestión de desastres. Seguiremos centrándonos en la recuperación y preparación ante desastres. No crearemos las capacidades necesarias para la respuesta inmediata. Reconocemos el deseo de hacer más por nuestras comunidades, la necesidad de participar desde el principio en estas situaciones y las oportunidades de financiamiento que las acompañan, pero también reconocemos que nuestros homólogos están mejor equipados para abordar las primeras fases de los esfuerzos de respuesta para salvar vidas. Muy pocos pueden aportar su experiencia en estas fases iniciales sobre la planificación de la recuperación. Los desastres representan un momento único en el que Hábitat tiene la oportunidad de hacer un cambio duradero, no solo en las viviendas que entregamos, sino también en los sistemas que mantendrán esas viviendas a largo plazo. Ahí es donde debemos centrarnos y donde invertiremos para desarrollar nuestra capacidad.</a:t>
            </a:r>
          </a:p>
          <a:p>
            <a:endParaRPr lang="es-419" noProof="0" dirty="0"/>
          </a:p>
          <a:p>
            <a:r>
              <a:rPr lang="es-419" noProof="0" dirty="0"/>
              <a:t>El financiamiento de vivienda representó casi un tercio de nuestro crecimiento en los últimos 10 años. Somos reconocidos internacionalmente por nuestra innovación en este ámbito y seguiremos apostando por esta palanca de cambio en el futuro. </a:t>
            </a:r>
          </a:p>
          <a:p>
            <a:endParaRPr lang="es-419" noProof="0" dirty="0"/>
          </a:p>
          <a:p>
            <a:r>
              <a:rPr lang="es-419" noProof="0" dirty="0"/>
              <a:t>La incidencia representó casi la mitad de nuestro crecimiento. Lo que hemos aprendido es que la propuesta de valor de Hábitat está en la capacidad de nuestra red para promover el cambio a nivel local. La vivienda es una actividad local y equipar a nuestra red con las herramientas y la experiencia que necesita para influir en la política local es nuestro mejor camino para aumentar las victorias en este espacio.</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10</a:t>
            </a:fld>
            <a:endParaRPr lang="en-US" altLang="en-US"/>
          </a:p>
        </p:txBody>
      </p:sp>
    </p:spTree>
    <p:extLst>
      <p:ext uri="{BB962C8B-B14F-4D97-AF65-F5344CB8AC3E}">
        <p14:creationId xmlns:p14="http://schemas.microsoft.com/office/powerpoint/2010/main" val="178291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noProof="0" dirty="0"/>
              <a:t>Aunque nuestras grandes apuestas pretenden impulsar el crecimiento ahora, estamos probando ideas que impulsarán el crecimiento en el futuro. </a:t>
            </a:r>
          </a:p>
          <a:p>
            <a:endParaRPr lang="es-419" noProof="0" dirty="0"/>
          </a:p>
          <a:p>
            <a:r>
              <a:rPr lang="es-419" noProof="0" dirty="0"/>
              <a:t>Queremos repetir el éxito de los sistemas de mercado de vivienda como enfoque para ampliar las soluciones habitacionales. Hasta la fecha, nuestro Centro Terwilliger para la Innovación en Vivienda ha liderado este esfuerzo, pero queremos integrar de manera más intencional este trabajo en toda la red. Si logramos ser más coherentes en nuestro enfoque de innovación, podremos aumentar la frecuencia de la innovación en la red y, en última instancia, esto debería producir ideas ganadoras a un ritmo aún mayor que en el pasado.</a:t>
            </a:r>
          </a:p>
          <a:p>
            <a:endParaRPr lang="es-419" noProof="0" dirty="0"/>
          </a:p>
          <a:p>
            <a:r>
              <a:rPr lang="es-419" noProof="0" dirty="0"/>
              <a:t>La investigación es algo que hemos venido haciendo de forma esporádica, pero queremos dedicarle más atención. Es una herramienta que nos ayuda a mejorar el diseño de nuestros programas, a influir en las decisiones políticas y de financiamiento y a posicionar nuestra marca, no solo como una marca con la cual sentirse bien, sino también como una marca a la que hay que escuchar.</a:t>
            </a:r>
          </a:p>
          <a:p>
            <a:endParaRPr lang="es-419" noProof="0" dirty="0"/>
          </a:p>
          <a:p>
            <a:r>
              <a:rPr lang="es-419" noProof="0" dirty="0"/>
              <a:t>Queremos integrar el voluntariado como palanca para cambiar los sistemas de vivienda a largo plazo, lo que implica una mayor intencionalidad a la hora de movilizar a las personas de las comunidades a las que servimos. El voluntariado no debe ser un servicio aislado que ofrecemos, sino una táctica para empoderar a las comunidades con las que trabajamos.</a:t>
            </a:r>
          </a:p>
          <a:p>
            <a:endParaRPr lang="es-419" noProof="0" dirty="0"/>
          </a:p>
          <a:p>
            <a:r>
              <a:rPr lang="es-419" noProof="0" dirty="0"/>
              <a:t>Uno no puede declararse líder de pensamiento, pero puede invertir en mensajes, eventos y publicaciones que eleven su perfil entre el público gubernamental, del sector privado e institucional. Como red, disponemos de enormes conocimientos sobre lo que funciona en el sector de la vivienda y tenemos que compartirlos de forma más intencional.</a:t>
            </a:r>
          </a:p>
          <a:p>
            <a:endParaRPr lang="es-419" noProof="0" dirty="0"/>
          </a:p>
          <a:p>
            <a:r>
              <a:rPr lang="es-419" noProof="0" dirty="0"/>
              <a:t>Por último, todo esto tiene que confluir para tener éxito en el campo. HPHI está colaborando con un grupo de organizaciones nacionales en un intento por definir cómo debe ser ese modelo de ahora en adelante, como modelo de demostración que pueda reproducirse en toda nuestra red en el futuro.</a:t>
            </a:r>
          </a:p>
        </p:txBody>
      </p:sp>
      <p:sp>
        <p:nvSpPr>
          <p:cNvPr id="4" name="Slide Number Placeholder 3"/>
          <p:cNvSpPr>
            <a:spLocks noGrp="1"/>
          </p:cNvSpPr>
          <p:nvPr>
            <p:ph type="sldNum" sz="quarter" idx="5"/>
          </p:nvPr>
        </p:nvSpPr>
        <p:spPr/>
        <p:txBody>
          <a:bodyPr/>
          <a:lstStyle/>
          <a:p>
            <a:pPr>
              <a:defRPr/>
            </a:pPr>
            <a:fld id="{AD915124-F9A6-A64C-9AC0-4CFCC23DDB9C}" type="slidenum">
              <a:rPr lang="en-US" altLang="en-US" smtClean="0"/>
              <a:t>11</a:t>
            </a:fld>
            <a:endParaRPr lang="en-US" altLang="en-US"/>
          </a:p>
        </p:txBody>
      </p:sp>
    </p:spTree>
    <p:extLst>
      <p:ext uri="{BB962C8B-B14F-4D97-AF65-F5344CB8AC3E}">
        <p14:creationId xmlns:p14="http://schemas.microsoft.com/office/powerpoint/2010/main" val="2457352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1D1E9D-E61F-9327-9B99-33A6D7B20C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6753" y="480744"/>
            <a:ext cx="2669752" cy="740256"/>
          </a:xfrm>
          <a:prstGeom prst="rect">
            <a:avLst/>
          </a:prstGeom>
        </p:spPr>
      </p:pic>
      <p:grpSp>
        <p:nvGrpSpPr>
          <p:cNvPr id="3" name="Group 15">
            <a:extLst>
              <a:ext uri="{FF2B5EF4-FFF2-40B4-BE49-F238E27FC236}">
                <a16:creationId xmlns:a16="http://schemas.microsoft.com/office/drawing/2014/main" id="{2DD84CEE-1013-C3B4-0255-08329271C2DE}"/>
              </a:ext>
            </a:extLst>
          </p:cNvPr>
          <p:cNvGrpSpPr>
            <a:grpSpLocks/>
          </p:cNvGrpSpPr>
          <p:nvPr userDrawn="1"/>
        </p:nvGrpSpPr>
        <p:grpSpPr bwMode="auto">
          <a:xfrm>
            <a:off x="0" y="4052541"/>
            <a:ext cx="2713038" cy="2147887"/>
            <a:chOff x="0" y="1"/>
            <a:chExt cx="4257040" cy="3371645"/>
          </a:xfrm>
        </p:grpSpPr>
        <p:sp>
          <p:nvSpPr>
            <p:cNvPr id="4" name="Rectangle 3">
              <a:extLst>
                <a:ext uri="{FF2B5EF4-FFF2-40B4-BE49-F238E27FC236}">
                  <a16:creationId xmlns:a16="http://schemas.microsoft.com/office/drawing/2014/main" id="{5C3DD284-793E-0FBF-241D-4987D7A0BB9B}"/>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22">
              <a:extLst>
                <a:ext uri="{FF2B5EF4-FFF2-40B4-BE49-F238E27FC236}">
                  <a16:creationId xmlns:a16="http://schemas.microsoft.com/office/drawing/2014/main" id="{D932D53F-44AA-6B40-137F-E54C5232D92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3">
              <a:extLst>
                <a:ext uri="{FF2B5EF4-FFF2-40B4-BE49-F238E27FC236}">
                  <a16:creationId xmlns:a16="http://schemas.microsoft.com/office/drawing/2014/main" id="{66EBDFF0-5C4A-E62E-EC3C-9FBE41505C7C}"/>
                </a:ext>
              </a:extLst>
            </p:cNvPr>
            <p:cNvSpPr txBox="1">
              <a:spLocks noChangeArrowheads="1"/>
            </p:cNvSpPr>
            <p:nvPr/>
          </p:nvSpPr>
          <p:spPr bwMode="auto">
            <a:xfrm>
              <a:off x="495700" y="2270192"/>
              <a:ext cx="3146073" cy="695263"/>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8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8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7" name="Rectangle 6">
            <a:extLst>
              <a:ext uri="{FF2B5EF4-FFF2-40B4-BE49-F238E27FC236}">
                <a16:creationId xmlns:a16="http://schemas.microsoft.com/office/drawing/2014/main" id="{F0CF75CA-C60D-79CE-4B8B-693F33E0BC61}"/>
              </a:ext>
            </a:extLst>
          </p:cNvPr>
          <p:cNvSpPr/>
          <p:nvPr userDrawn="1"/>
        </p:nvSpPr>
        <p:spPr>
          <a:xfrm>
            <a:off x="2713038" y="4052541"/>
            <a:ext cx="9478962" cy="2147887"/>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667B51D-B954-9E51-16E1-2914C4E1461A}"/>
              </a:ext>
            </a:extLst>
          </p:cNvPr>
          <p:cNvSpPr/>
          <p:nvPr userDrawn="1"/>
        </p:nvSpPr>
        <p:spPr>
          <a:xfrm>
            <a:off x="11933238" y="4052541"/>
            <a:ext cx="258762" cy="2147887"/>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 Placeholder 22"/>
          <p:cNvSpPr>
            <a:spLocks noGrp="1"/>
          </p:cNvSpPr>
          <p:nvPr>
            <p:ph type="body" sz="quarter" idx="11"/>
          </p:nvPr>
        </p:nvSpPr>
        <p:spPr>
          <a:xfrm>
            <a:off x="3100388" y="4530378"/>
            <a:ext cx="8509000"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0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24"/>
          <p:cNvSpPr>
            <a:spLocks noGrp="1"/>
          </p:cNvSpPr>
          <p:nvPr>
            <p:ph type="body" sz="quarter" idx="12"/>
          </p:nvPr>
        </p:nvSpPr>
        <p:spPr>
          <a:xfrm>
            <a:off x="3100388" y="5557547"/>
            <a:ext cx="8509000" cy="338081"/>
          </a:xfrm>
          <a:prstGeom prst="rect">
            <a:avLst/>
          </a:prstGeom>
        </p:spPr>
        <p:txBody>
          <a:bodyPr lIns="0" tIns="0" rIns="0" bIns="0"/>
          <a:lstStyle>
            <a:lvl1pPr marL="0" indent="0">
              <a:buFontTx/>
              <a:buNone/>
              <a:defRPr sz="18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0443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71500" y="647700"/>
            <a:ext cx="8382000" cy="987425"/>
          </a:xfrm>
          <a:prstGeom prst="rect">
            <a:avLst/>
          </a:prstGeom>
        </p:spPr>
        <p:txBody>
          <a:bodyPr lIns="0" tIns="0" rIns="0" bIns="0"/>
          <a:lstStyle>
            <a:lvl1pPr marL="0" indent="0">
              <a:spcBef>
                <a:spcPts val="0"/>
              </a:spcBef>
              <a:buFontTx/>
              <a:buNone/>
              <a:defRPr sz="4000" b="1" i="0">
                <a:solidFill>
                  <a:schemeClr val="tx2"/>
                </a:solidFill>
                <a:latin typeface="Arial" panose="020B0604020202020204" pitchFamily="34" charset="0"/>
                <a:cs typeface="Arial" panose="020B0604020202020204" pitchFamily="34" charset="0"/>
              </a:defRPr>
            </a:lvl1pPr>
            <a:lvl2pPr marL="457200" indent="0">
              <a:buFontTx/>
              <a:buNone/>
              <a:defRPr sz="4000" b="1" i="0">
                <a:solidFill>
                  <a:schemeClr val="tx2"/>
                </a:solidFill>
                <a:latin typeface="Arial" panose="020B0604020202020204" pitchFamily="34" charset="0"/>
                <a:cs typeface="Arial" panose="020B0604020202020204" pitchFamily="34" charset="0"/>
              </a:defRPr>
            </a:lvl2pPr>
            <a:lvl3pPr marL="914400" indent="0">
              <a:buFontTx/>
              <a:buNone/>
              <a:defRPr sz="4000" b="1" i="0">
                <a:solidFill>
                  <a:schemeClr val="tx2"/>
                </a:solidFill>
                <a:latin typeface="Arial" panose="020B0604020202020204" pitchFamily="34" charset="0"/>
                <a:cs typeface="Arial" panose="020B0604020202020204" pitchFamily="34" charset="0"/>
              </a:defRPr>
            </a:lvl3pPr>
            <a:lvl4pPr marL="1371600" indent="0">
              <a:buFontTx/>
              <a:buNone/>
              <a:defRPr sz="4000" b="1" i="0">
                <a:solidFill>
                  <a:schemeClr val="tx2"/>
                </a:solidFill>
                <a:latin typeface="Arial" panose="020B0604020202020204" pitchFamily="34" charset="0"/>
                <a:cs typeface="Arial" panose="020B0604020202020204" pitchFamily="34" charset="0"/>
              </a:defRPr>
            </a:lvl4pPr>
            <a:lvl5pPr marL="1828800" indent="0">
              <a:buFontTx/>
              <a:buNone/>
              <a:defRPr sz="4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1090F9C2-97AC-478F-22D2-53354A92452B}"/>
              </a:ext>
            </a:extLst>
          </p:cNvPr>
          <p:cNvCxnSpPr>
            <a:cxnSpLocks/>
          </p:cNvCxnSpPr>
          <p:nvPr userDrawn="1"/>
        </p:nvCxnSpPr>
        <p:spPr>
          <a:xfrm>
            <a:off x="2980267" y="6492876"/>
            <a:ext cx="92117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17">
            <a:extLst>
              <a:ext uri="{FF2B5EF4-FFF2-40B4-BE49-F238E27FC236}">
                <a16:creationId xmlns:a16="http://schemas.microsoft.com/office/drawing/2014/main" id="{B94A67F8-4CB3-4024-D361-3D17EE4004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7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Slide-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E1F9F76-0C8F-A8BF-FFDA-F6A0803371A5}"/>
              </a:ext>
            </a:extLst>
          </p:cNvPr>
          <p:cNvSpPr/>
          <p:nvPr userDrawn="1"/>
        </p:nvSpPr>
        <p:spPr>
          <a:xfrm>
            <a:off x="11691938" y="6361113"/>
            <a:ext cx="309562" cy="307975"/>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6CF5F26E-9C91-F260-003C-921100A742E9}"/>
              </a:ext>
            </a:extLst>
          </p:cNvPr>
          <p:cNvSpPr txBox="1">
            <a:spLocks noChangeArrowheads="1"/>
          </p:cNvSpPr>
          <p:nvPr userDrawn="1"/>
        </p:nvSpPr>
        <p:spPr bwMode="auto">
          <a:xfrm>
            <a:off x="11691938" y="6443663"/>
            <a:ext cx="309562" cy="138112"/>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5FD2FB23-746E-404C-AD42-098400FDC954}" type="slidenum">
              <a:rPr lang="en-US" altLang="en-US" sz="900" b="1" smtClean="0">
                <a:solidFill>
                  <a:schemeClr val="bg2"/>
                </a:solidFill>
                <a:latin typeface="Arial" panose="020B0604020202020204" pitchFamily="34" charset="0"/>
                <a:cs typeface="Arial" panose="020B0604020202020204" pitchFamily="34" charset="0"/>
              </a:rPr>
              <a:pPr algn="ctr">
                <a:defRPr/>
              </a:pPr>
              <a:t>‹#›</a:t>
            </a:fld>
            <a:endParaRPr lang="en-US" altLang="en-US" sz="900" b="1">
              <a:solidFill>
                <a:schemeClr val="bg2"/>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300BF014-9A7E-0A52-3FBF-B9DAFAAE94B7}"/>
              </a:ext>
            </a:extLst>
          </p:cNvPr>
          <p:cNvCxnSpPr>
            <a:cxnSpLocks/>
          </p:cNvCxnSpPr>
          <p:nvPr userDrawn="1"/>
        </p:nvCxnSpPr>
        <p:spPr>
          <a:xfrm>
            <a:off x="2963333" y="6492876"/>
            <a:ext cx="857639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17">
            <a:extLst>
              <a:ext uri="{FF2B5EF4-FFF2-40B4-BE49-F238E27FC236}">
                <a16:creationId xmlns:a16="http://schemas.microsoft.com/office/drawing/2014/main" id="{46530DFF-2B88-A01D-CE73-F709C95A1F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43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892039F-AE18-358E-E33A-72F722B5C460}"/>
              </a:ext>
            </a:extLst>
          </p:cNvPr>
          <p:cNvSpPr/>
          <p:nvPr userDrawn="1"/>
        </p:nvSpPr>
        <p:spPr>
          <a:xfrm>
            <a:off x="11691938" y="6361113"/>
            <a:ext cx="309562" cy="307975"/>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3E16C271-1A3B-4E55-4A58-766C56E909E9}"/>
              </a:ext>
            </a:extLst>
          </p:cNvPr>
          <p:cNvSpPr txBox="1">
            <a:spLocks noChangeArrowheads="1"/>
          </p:cNvSpPr>
          <p:nvPr userDrawn="1"/>
        </p:nvSpPr>
        <p:spPr bwMode="auto">
          <a:xfrm>
            <a:off x="11691938" y="6443663"/>
            <a:ext cx="309562" cy="138112"/>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4A384168-D245-1B4C-82F6-4216720ECF6D}" type="slidenum">
              <a:rPr lang="en-US" altLang="en-US" sz="900" b="1" smtClean="0">
                <a:solidFill>
                  <a:schemeClr val="bg2"/>
                </a:solidFill>
                <a:latin typeface="Arial" panose="020B0604020202020204" pitchFamily="34" charset="0"/>
                <a:cs typeface="Arial" panose="020B0604020202020204" pitchFamily="34" charset="0"/>
              </a:rPr>
              <a:pPr algn="ctr">
                <a:defRPr/>
              </a:pPr>
              <a:t>‹#›</a:t>
            </a:fld>
            <a:endParaRPr lang="en-US" altLang="en-US" sz="900" b="1">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830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Chart Ex 2">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35CA281-16B0-77F1-64CD-A8E350A96D39}"/>
              </a:ext>
            </a:extLst>
          </p:cNvPr>
          <p:cNvSpPr/>
          <p:nvPr userDrawn="1"/>
        </p:nvSpPr>
        <p:spPr>
          <a:xfrm>
            <a:off x="11691938" y="6361113"/>
            <a:ext cx="309562" cy="307975"/>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57700EAC-5A23-F51D-3E38-D50586C28A4C}"/>
              </a:ext>
            </a:extLst>
          </p:cNvPr>
          <p:cNvSpPr txBox="1">
            <a:spLocks noChangeArrowheads="1"/>
          </p:cNvSpPr>
          <p:nvPr userDrawn="1"/>
        </p:nvSpPr>
        <p:spPr bwMode="auto">
          <a:xfrm>
            <a:off x="11691938" y="6443663"/>
            <a:ext cx="309562" cy="138112"/>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5771A165-525B-4E45-BE0C-A587D8C14068}" type="slidenum">
              <a:rPr lang="en-US" altLang="en-US" sz="900" b="1" smtClean="0">
                <a:solidFill>
                  <a:schemeClr val="bg2"/>
                </a:solidFill>
                <a:latin typeface="Arial" panose="020B0604020202020204" pitchFamily="34" charset="0"/>
                <a:cs typeface="Arial" panose="020B0604020202020204" pitchFamily="34" charset="0"/>
              </a:rPr>
              <a:pPr algn="ctr">
                <a:defRPr/>
              </a:pPr>
              <a:t>‹#›</a:t>
            </a:fld>
            <a:endParaRPr lang="en-US" altLang="en-US" sz="900" b="1">
              <a:solidFill>
                <a:schemeClr val="bg2"/>
              </a:solidFill>
              <a:latin typeface="Arial" panose="020B0604020202020204" pitchFamily="34" charset="0"/>
              <a:cs typeface="Arial" panose="020B0604020202020204" pitchFamily="34" charset="0"/>
            </a:endParaRPr>
          </a:p>
        </p:txBody>
      </p:sp>
      <p:sp>
        <p:nvSpPr>
          <p:cNvPr id="50" name="Text Placeholder 9"/>
          <p:cNvSpPr>
            <a:spLocks noGrp="1"/>
          </p:cNvSpPr>
          <p:nvPr>
            <p:ph type="body" sz="quarter" idx="10"/>
          </p:nvPr>
        </p:nvSpPr>
        <p:spPr>
          <a:xfrm>
            <a:off x="571500" y="647701"/>
            <a:ext cx="5410200" cy="1143392"/>
          </a:xfrm>
          <a:prstGeom prst="rect">
            <a:avLst/>
          </a:prstGeom>
        </p:spPr>
        <p:txBody>
          <a:bodyPr lIns="0" tIns="0" rIns="0" bIns="0"/>
          <a:lstStyle>
            <a:lvl1pPr marL="0" indent="0">
              <a:buFontTx/>
              <a:buNone/>
              <a:defRPr sz="4000" b="1" i="0">
                <a:solidFill>
                  <a:schemeClr val="tx2"/>
                </a:solidFill>
                <a:latin typeface="Arial" panose="020B0604020202020204" pitchFamily="34" charset="0"/>
                <a:cs typeface="Arial" panose="020B0604020202020204" pitchFamily="34" charset="0"/>
              </a:defRPr>
            </a:lvl1pPr>
            <a:lvl2pPr marL="457200" indent="0">
              <a:buFontTx/>
              <a:buNone/>
              <a:defRPr sz="4000" b="1" i="0">
                <a:solidFill>
                  <a:schemeClr val="tx2"/>
                </a:solidFill>
                <a:latin typeface="Arial" panose="020B0604020202020204" pitchFamily="34" charset="0"/>
                <a:cs typeface="Arial" panose="020B0604020202020204" pitchFamily="34" charset="0"/>
              </a:defRPr>
            </a:lvl2pPr>
            <a:lvl3pPr marL="914400" indent="0">
              <a:buFontTx/>
              <a:buNone/>
              <a:defRPr sz="4000" b="1" i="0">
                <a:solidFill>
                  <a:schemeClr val="tx2"/>
                </a:solidFill>
                <a:latin typeface="Arial" panose="020B0604020202020204" pitchFamily="34" charset="0"/>
                <a:cs typeface="Arial" panose="020B0604020202020204" pitchFamily="34" charset="0"/>
              </a:defRPr>
            </a:lvl3pPr>
            <a:lvl4pPr marL="1371600" indent="0">
              <a:buFontTx/>
              <a:buNone/>
              <a:defRPr sz="4000" b="1" i="0">
                <a:solidFill>
                  <a:schemeClr val="tx2"/>
                </a:solidFill>
                <a:latin typeface="Arial" panose="020B0604020202020204" pitchFamily="34" charset="0"/>
                <a:cs typeface="Arial" panose="020B0604020202020204" pitchFamily="34" charset="0"/>
              </a:defRPr>
            </a:lvl4pPr>
            <a:lvl5pPr marL="1828800" indent="0">
              <a:buFontTx/>
              <a:buNone/>
              <a:defRPr sz="4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8" name="Text Placeholder 11"/>
          <p:cNvSpPr>
            <a:spLocks noGrp="1"/>
          </p:cNvSpPr>
          <p:nvPr>
            <p:ph type="body" sz="quarter" idx="11"/>
          </p:nvPr>
        </p:nvSpPr>
        <p:spPr>
          <a:xfrm>
            <a:off x="571500" y="1905000"/>
            <a:ext cx="5638800" cy="4048125"/>
          </a:xfrm>
          <a:prstGeom prst="rect">
            <a:avLst/>
          </a:prstGeom>
        </p:spPr>
        <p:txBody>
          <a:bodyPr lIns="0" tIns="0" rIns="0" bIns="0"/>
          <a:lstStyle>
            <a:lvl1pPr marL="0" marR="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sz="2400">
                <a:latin typeface="Arial" panose="020B0604020202020204" pitchFamily="34" charset="0"/>
                <a:cs typeface="Arial" panose="020B0604020202020204" pitchFamily="34" charset="0"/>
              </a:defRPr>
            </a:lvl1pPr>
            <a:lvl2pPr marL="457200" indent="0">
              <a:lnSpc>
                <a:spcPct val="100000"/>
              </a:lnSpc>
              <a:buNone/>
              <a:defRPr sz="2400">
                <a:latin typeface="Arial" panose="020B0604020202020204" pitchFamily="34" charset="0"/>
                <a:cs typeface="Arial" panose="020B0604020202020204" pitchFamily="34" charset="0"/>
              </a:defRPr>
            </a:lvl2pPr>
            <a:lvl3pPr marL="914400" indent="0">
              <a:lnSpc>
                <a:spcPct val="100000"/>
              </a:lnSpc>
              <a:buNone/>
              <a:defRPr sz="2400">
                <a:latin typeface="Arial" panose="020B0604020202020204" pitchFamily="34" charset="0"/>
                <a:cs typeface="Arial" panose="020B0604020202020204" pitchFamily="34" charset="0"/>
              </a:defRPr>
            </a:lvl3pPr>
            <a:lvl4pPr marL="1371600" indent="0">
              <a:lnSpc>
                <a:spcPct val="100000"/>
              </a:lnSpc>
              <a:buNone/>
              <a:defRPr sz="2400">
                <a:latin typeface="Arial" panose="020B0604020202020204" pitchFamily="34" charset="0"/>
                <a:cs typeface="Arial" panose="020B0604020202020204" pitchFamily="34" charset="0"/>
              </a:defRPr>
            </a:lvl4pPr>
            <a:lvl5pPr marL="1828800" indent="0">
              <a:lnSpc>
                <a:spcPct val="100000"/>
              </a:lnSpc>
              <a:buNone/>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Chart Placeholder 6"/>
          <p:cNvSpPr>
            <a:spLocks noGrp="1"/>
          </p:cNvSpPr>
          <p:nvPr>
            <p:ph type="chart" sz="quarter" idx="12"/>
          </p:nvPr>
        </p:nvSpPr>
        <p:spPr>
          <a:xfrm>
            <a:off x="6928700" y="0"/>
            <a:ext cx="5263299" cy="6858000"/>
          </a:xfrm>
          <a:prstGeom prst="rect">
            <a:avLst/>
          </a:prstGeom>
          <a:solidFill>
            <a:schemeClr val="bg1">
              <a:lumMod val="85000"/>
            </a:schemeClr>
          </a:solidFill>
        </p:spPr>
        <p:txBody>
          <a:bodyPr anchor="ctr"/>
          <a:lstStyle>
            <a:lvl1pPr marL="0" indent="0" algn="ctr">
              <a:buFontTx/>
              <a:buNone/>
              <a:defRPr>
                <a:solidFill>
                  <a:schemeClr val="bg2"/>
                </a:solidFill>
                <a:latin typeface="Arial" panose="020B0604020202020204" pitchFamily="34" charset="0"/>
                <a:cs typeface="Arial" panose="020B0604020202020204" pitchFamily="34" charset="0"/>
              </a:defRPr>
            </a:lvl1pPr>
          </a:lstStyle>
          <a:p>
            <a:pPr lvl="0"/>
            <a:r>
              <a:rPr lang="en-US" noProof="0"/>
              <a:t>Click icon to add chart</a:t>
            </a:r>
          </a:p>
        </p:txBody>
      </p:sp>
      <p:pic>
        <p:nvPicPr>
          <p:cNvPr id="3" name="Picture 17">
            <a:extLst>
              <a:ext uri="{FF2B5EF4-FFF2-40B4-BE49-F238E27FC236}">
                <a16:creationId xmlns:a16="http://schemas.microsoft.com/office/drawing/2014/main" id="{26E632D6-275B-700D-DDDE-8600B2F1A5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779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1">
    <p:bg>
      <p:bgPr>
        <a:solidFill>
          <a:schemeClr val="tx2"/>
        </a:solidFill>
        <a:effectLst/>
      </p:bgPr>
    </p:bg>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0A6AFD76-CD99-ACEF-1ADC-8BD833C2C3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542925" y="6366084"/>
            <a:ext cx="2052638" cy="20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CFF806E2-E675-AB48-A7FC-62D378B816C5}"/>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042025" y="1171575"/>
            <a:ext cx="6149975"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571500" y="1905000"/>
            <a:ext cx="5410200" cy="1156607"/>
          </a:xfrm>
          <a:prstGeom prst="rect">
            <a:avLst/>
          </a:prstGeom>
        </p:spPr>
        <p:txBody>
          <a:bodyPr lIns="0" tIns="0" rIns="0" bIns="0"/>
          <a:lstStyle>
            <a:lvl1pPr marL="0" indent="0">
              <a:buFontTx/>
              <a:buNone/>
              <a:defRPr sz="6600" b="1" i="0">
                <a:solidFill>
                  <a:schemeClr val="bg1"/>
                </a:solidFill>
                <a:latin typeface="Arial" panose="020B0604020202020204" pitchFamily="34" charset="0"/>
                <a:cs typeface="Arial" panose="020B0604020202020204" pitchFamily="34" charset="0"/>
              </a:defRPr>
            </a:lvl1pPr>
            <a:lvl2pPr marL="457200" indent="0">
              <a:buFontTx/>
              <a:buNone/>
              <a:defRPr b="1" i="0">
                <a:solidFill>
                  <a:schemeClr val="bg1"/>
                </a:solidFill>
                <a:latin typeface="Arial" panose="020B0604020202020204" pitchFamily="34" charset="0"/>
                <a:cs typeface="Arial" panose="020B0604020202020204" pitchFamily="34" charset="0"/>
              </a:defRPr>
            </a:lvl2pPr>
            <a:lvl3pPr marL="914400" indent="0">
              <a:buFontTx/>
              <a:buNone/>
              <a:defRPr b="1" i="0">
                <a:solidFill>
                  <a:schemeClr val="bg1"/>
                </a:solidFill>
                <a:latin typeface="Arial" panose="020B0604020202020204" pitchFamily="34" charset="0"/>
                <a:cs typeface="Arial" panose="020B0604020202020204" pitchFamily="34" charset="0"/>
              </a:defRPr>
            </a:lvl3pPr>
            <a:lvl4pPr marL="1371600" indent="0">
              <a:buFontTx/>
              <a:buNone/>
              <a:defRPr b="1" i="0">
                <a:solidFill>
                  <a:schemeClr val="bg1"/>
                </a:solidFill>
                <a:latin typeface="Arial" panose="020B0604020202020204" pitchFamily="34" charset="0"/>
                <a:cs typeface="Arial" panose="020B0604020202020204" pitchFamily="34" charset="0"/>
              </a:defRPr>
            </a:lvl4pPr>
            <a:lvl5pPr marL="1828800" indent="0">
              <a:buFontTx/>
              <a:buNone/>
              <a:defRPr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90331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der-4">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31AA1D4A-550C-3531-3AE6-6BABB446977C}"/>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71500" y="6345238"/>
            <a:ext cx="2052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443CC755-CB4D-A262-51E8-22485C1A117A}"/>
              </a:ext>
            </a:extLst>
          </p:cNvPr>
          <p:cNvCxnSpPr>
            <a:cxnSpLocks/>
          </p:cNvCxnSpPr>
          <p:nvPr userDrawn="1"/>
        </p:nvCxnSpPr>
        <p:spPr>
          <a:xfrm>
            <a:off x="2800350" y="6338888"/>
            <a:ext cx="0" cy="284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FBFC0DFD-282A-AB89-2513-1D75EFFACB3A}"/>
              </a:ext>
            </a:extLst>
          </p:cNvPr>
          <p:cNvSpPr txBox="1">
            <a:spLocks noChangeArrowheads="1"/>
          </p:cNvSpPr>
          <p:nvPr userDrawn="1"/>
        </p:nvSpPr>
        <p:spPr bwMode="auto">
          <a:xfrm>
            <a:off x="2962275" y="6438900"/>
            <a:ext cx="4937125" cy="122238"/>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sp>
        <p:nvSpPr>
          <p:cNvPr id="13" name="Text Placeholder 12"/>
          <p:cNvSpPr>
            <a:spLocks noGrp="1"/>
          </p:cNvSpPr>
          <p:nvPr>
            <p:ph type="body" sz="quarter" idx="10"/>
          </p:nvPr>
        </p:nvSpPr>
        <p:spPr>
          <a:xfrm>
            <a:off x="571500" y="1905000"/>
            <a:ext cx="6784340" cy="1120775"/>
          </a:xfrm>
          <a:prstGeom prst="rect">
            <a:avLst/>
          </a:prstGeom>
        </p:spPr>
        <p:txBody>
          <a:bodyPr lIns="0" tIns="0" rIns="0" bIns="0"/>
          <a:lstStyle>
            <a:lvl1pPr marL="0" indent="0">
              <a:buFontTx/>
              <a:buNone/>
              <a:defRPr sz="4400" b="1" i="0">
                <a:solidFill>
                  <a:schemeClr val="tx2"/>
                </a:solidFill>
                <a:latin typeface="Arial" panose="020B0604020202020204" pitchFamily="34" charset="0"/>
                <a:cs typeface="Arial" panose="020B0604020202020204" pitchFamily="34" charset="0"/>
              </a:defRPr>
            </a:lvl1pPr>
            <a:lvl2pPr marL="457200" indent="0">
              <a:buFontTx/>
              <a:buNone/>
              <a:defRPr sz="4400" b="1" i="0">
                <a:solidFill>
                  <a:schemeClr val="bg1"/>
                </a:solidFill>
                <a:latin typeface="Arial" panose="020B0604020202020204" pitchFamily="34" charset="0"/>
                <a:cs typeface="Arial" panose="020B0604020202020204" pitchFamily="34" charset="0"/>
              </a:defRPr>
            </a:lvl2pPr>
            <a:lvl3pPr marL="914400" indent="0">
              <a:buFontTx/>
              <a:buNone/>
              <a:defRPr sz="4400" b="1" i="0">
                <a:solidFill>
                  <a:schemeClr val="bg1"/>
                </a:solidFill>
                <a:latin typeface="Arial" panose="020B0604020202020204" pitchFamily="34" charset="0"/>
                <a:cs typeface="Arial" panose="020B0604020202020204" pitchFamily="34" charset="0"/>
              </a:defRPr>
            </a:lvl3pPr>
            <a:lvl4pPr marL="1371600" indent="0">
              <a:buFontTx/>
              <a:buNone/>
              <a:defRPr sz="4400" b="1" i="0">
                <a:solidFill>
                  <a:schemeClr val="bg1"/>
                </a:solidFill>
                <a:latin typeface="Arial" panose="020B0604020202020204" pitchFamily="34" charset="0"/>
                <a:cs typeface="Arial" panose="020B0604020202020204" pitchFamily="34" charset="0"/>
              </a:defRPr>
            </a:lvl4pPr>
            <a:lvl5pPr marL="1828800" indent="0">
              <a:buFontTx/>
              <a:buNone/>
              <a:defRPr sz="4400" b="1" i="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17" name="Text Placeholder 16"/>
          <p:cNvSpPr>
            <a:spLocks noGrp="1"/>
          </p:cNvSpPr>
          <p:nvPr>
            <p:ph type="body" sz="quarter" idx="11"/>
          </p:nvPr>
        </p:nvSpPr>
        <p:spPr>
          <a:xfrm>
            <a:off x="571500" y="3260724"/>
            <a:ext cx="6784340" cy="1240155"/>
          </a:xfrm>
          <a:prstGeom prst="rect">
            <a:avLst/>
          </a:prstGeom>
        </p:spPr>
        <p:txBody>
          <a:bodyPr lIns="0" tIns="0" rIns="0" bIns="0"/>
          <a:lstStyle>
            <a:lvl1pPr marL="0" indent="0">
              <a:buFontTx/>
              <a:buNone/>
              <a:defRPr b="0" i="0">
                <a:solidFill>
                  <a:schemeClr val="bg2">
                    <a:lumMod val="60000"/>
                    <a:lumOff val="40000"/>
                  </a:schemeClr>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Arial" panose="020B0604020202020204" pitchFamily="34" charset="0"/>
                <a:cs typeface="Arial" panose="020B0604020202020204" pitchFamily="34" charset="0"/>
              </a:defRPr>
            </a:lvl2pPr>
            <a:lvl3pPr marL="914400" indent="0">
              <a:buFontTx/>
              <a:buNone/>
              <a:defRPr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Arial" panose="020B0604020202020204" pitchFamily="34" charset="0"/>
                <a:cs typeface="Arial" panose="020B0604020202020204" pitchFamily="34" charset="0"/>
              </a:defRPr>
            </a:lvl4pPr>
            <a:lvl5pPr marL="1828800" indent="0">
              <a:buFontTx/>
              <a:buNone/>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10" name="Picture Placeholder 19"/>
          <p:cNvSpPr>
            <a:spLocks noGrp="1"/>
          </p:cNvSpPr>
          <p:nvPr>
            <p:ph type="pic" sz="quarter" idx="12"/>
          </p:nvPr>
        </p:nvSpPr>
        <p:spPr>
          <a:xfrm>
            <a:off x="7899400" y="1418273"/>
            <a:ext cx="3459163" cy="3459162"/>
          </a:xfrm>
          <a:prstGeom prst="rect">
            <a:avLst/>
          </a:prstGeom>
        </p:spPr>
        <p:txBody>
          <a:bodyPr anchor="ctr"/>
          <a:lstStyle>
            <a:lvl1pPr marL="0" indent="0" algn="ctr">
              <a:buFontTx/>
              <a:buNone/>
              <a:defRPr sz="2400">
                <a:solidFill>
                  <a:schemeClr val="bg2"/>
                </a:solidFill>
                <a:latin typeface="Arial" panose="020B0604020202020204" pitchFamily="34" charset="0"/>
                <a:cs typeface="Arial" panose="020B0604020202020204" pitchFamily="34" charset="0"/>
              </a:defRPr>
            </a:lvl1pPr>
          </a:lstStyle>
          <a:p>
            <a:pPr lvl="0"/>
            <a:r>
              <a:rPr lang="en-US" noProof="0"/>
              <a:t>Click icon to add picture</a:t>
            </a:r>
          </a:p>
        </p:txBody>
      </p:sp>
      <p:cxnSp>
        <p:nvCxnSpPr>
          <p:cNvPr id="12" name="Straight Connector 11">
            <a:extLst>
              <a:ext uri="{FF2B5EF4-FFF2-40B4-BE49-F238E27FC236}">
                <a16:creationId xmlns:a16="http://schemas.microsoft.com/office/drawing/2014/main" id="{74BAD256-8B64-A109-7DF0-70B8C26991E8}"/>
              </a:ext>
            </a:extLst>
          </p:cNvPr>
          <p:cNvCxnSpPr>
            <a:cxnSpLocks/>
            <a:stCxn id="4" idx="1"/>
          </p:cNvCxnSpPr>
          <p:nvPr userDrawn="1"/>
        </p:nvCxnSpPr>
        <p:spPr>
          <a:xfrm flipV="1">
            <a:off x="2962275" y="6492876"/>
            <a:ext cx="9229725" cy="71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17">
            <a:extLst>
              <a:ext uri="{FF2B5EF4-FFF2-40B4-BE49-F238E27FC236}">
                <a16:creationId xmlns:a16="http://schemas.microsoft.com/office/drawing/2014/main" id="{BFCE90BA-E507-BC62-A976-04FC933AB9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107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D2943-94EA-E4EC-4F6E-52DE7BBD7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14261F-5E17-AA53-8960-BA3BD72DA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7E0B7F-D009-9284-0DB7-07CBF8E3A92A}"/>
              </a:ext>
            </a:extLst>
          </p:cNvPr>
          <p:cNvSpPr>
            <a:spLocks noGrp="1"/>
          </p:cNvSpPr>
          <p:nvPr>
            <p:ph type="dt" sz="half" idx="10"/>
          </p:nvPr>
        </p:nvSpPr>
        <p:spPr/>
        <p:txBody>
          <a:bodyPr/>
          <a:lstStyle/>
          <a:p>
            <a:fld id="{4863BF4D-98C3-AF47-9F41-009A1E7801F8}" type="datetimeFigureOut">
              <a:rPr lang="en-US" smtClean="0"/>
              <a:t>1/29/2026</a:t>
            </a:fld>
            <a:endParaRPr lang="en-US"/>
          </a:p>
        </p:txBody>
      </p:sp>
      <p:sp>
        <p:nvSpPr>
          <p:cNvPr id="5" name="Footer Placeholder 4">
            <a:extLst>
              <a:ext uri="{FF2B5EF4-FFF2-40B4-BE49-F238E27FC236}">
                <a16:creationId xmlns:a16="http://schemas.microsoft.com/office/drawing/2014/main" id="{6C45F74A-973A-C38C-6CCD-5D1A13D37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2AA55-520D-6724-0C2B-647137D5D00E}"/>
              </a:ext>
            </a:extLst>
          </p:cNvPr>
          <p:cNvSpPr>
            <a:spLocks noGrp="1"/>
          </p:cNvSpPr>
          <p:nvPr>
            <p:ph type="sldNum" sz="quarter" idx="12"/>
          </p:nvPr>
        </p:nvSpPr>
        <p:spPr/>
        <p:txBody>
          <a:bodyPr/>
          <a:lstStyle/>
          <a:p>
            <a:fld id="{F9498BE6-59D6-7A47-92BE-3A92830F5B8C}" type="slidenum">
              <a:rPr lang="en-US" smtClean="0"/>
              <a:t>‹#›</a:t>
            </a:fld>
            <a:endParaRPr lang="en-US"/>
          </a:p>
        </p:txBody>
      </p:sp>
    </p:spTree>
    <p:extLst>
      <p:ext uri="{BB962C8B-B14F-4D97-AF65-F5344CB8AC3E}">
        <p14:creationId xmlns:p14="http://schemas.microsoft.com/office/powerpoint/2010/main" val="54248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E67B5-ADC6-632D-B055-D7AAAAA7D30D}"/>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tle 1">
            <a:extLst>
              <a:ext uri="{FF2B5EF4-FFF2-40B4-BE49-F238E27FC236}">
                <a16:creationId xmlns:a16="http://schemas.microsoft.com/office/drawing/2014/main" id="{1410B7F5-41FA-E433-41B4-885CFBCED6C4}"/>
              </a:ext>
            </a:extLst>
          </p:cNvPr>
          <p:cNvSpPr txBox="1">
            <a:spLocks noChangeArrowheads="1"/>
          </p:cNvSpPr>
          <p:nvPr userDrawn="1"/>
        </p:nvSpPr>
        <p:spPr bwMode="auto">
          <a:xfrm>
            <a:off x="3413125" y="1474788"/>
            <a:ext cx="5365750" cy="2468562"/>
          </a:xfrm>
          <a:prstGeom prst="rect">
            <a:avLst/>
          </a:prstGeom>
          <a:noFill/>
          <a:ln>
            <a:noFill/>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defRPr/>
            </a:pPr>
            <a:r>
              <a:rPr lang="en-US" altLang="en-US" sz="5400" b="1">
                <a:solidFill>
                  <a:schemeClr val="bg1"/>
                </a:solidFill>
                <a:latin typeface="Arial" panose="020B0604020202020204" pitchFamily="34" charset="0"/>
                <a:cs typeface="Arial" panose="020B0604020202020204" pitchFamily="34" charset="0"/>
              </a:rPr>
              <a:t>place image</a:t>
            </a:r>
          </a:p>
          <a:p>
            <a:pPr algn="ctr" eaLnBrk="1" hangingPunct="1">
              <a:lnSpc>
                <a:spcPct val="100000"/>
              </a:lnSpc>
              <a:spcBef>
                <a:spcPct val="0"/>
              </a:spcBef>
              <a:spcAft>
                <a:spcPts val="200"/>
              </a:spcAft>
              <a:buFontTx/>
              <a:buNone/>
              <a:defRPr/>
            </a:pPr>
            <a:r>
              <a:rPr lang="en-US" altLang="en-US" sz="2000" b="1">
                <a:solidFill>
                  <a:schemeClr val="tx1">
                    <a:lumMod val="50000"/>
                    <a:lumOff val="50000"/>
                  </a:schemeClr>
                </a:solidFill>
                <a:latin typeface="Arial" panose="020B0604020202020204" pitchFamily="34" charset="0"/>
                <a:cs typeface="Arial" panose="020B0604020202020204" pitchFamily="34" charset="0"/>
              </a:rPr>
              <a:t>Download image from the </a:t>
            </a:r>
            <a:br>
              <a:rPr lang="en-US" altLang="en-US" sz="2000" b="1">
                <a:solidFill>
                  <a:schemeClr val="tx1">
                    <a:lumMod val="50000"/>
                    <a:lumOff val="50000"/>
                  </a:schemeClr>
                </a:solidFill>
                <a:latin typeface="Arial" panose="020B0604020202020204" pitchFamily="34" charset="0"/>
                <a:cs typeface="Arial" panose="020B0604020202020204" pitchFamily="34" charset="0"/>
              </a:rPr>
            </a:br>
            <a:r>
              <a:rPr lang="en-US" altLang="en-US" sz="2000" b="1">
                <a:solidFill>
                  <a:schemeClr val="tx1">
                    <a:lumMod val="50000"/>
                    <a:lumOff val="50000"/>
                  </a:schemeClr>
                </a:solidFill>
                <a:latin typeface="Arial" panose="020B0604020202020204" pitchFamily="34" charset="0"/>
                <a:cs typeface="Arial" panose="020B0604020202020204" pitchFamily="34" charset="0"/>
              </a:rPr>
              <a:t>Canto PowerPoint Template Image Library.</a:t>
            </a:r>
          </a:p>
          <a:p>
            <a:pPr algn="ctr" eaLnBrk="1" hangingPunct="1">
              <a:lnSpc>
                <a:spcPct val="100000"/>
              </a:lnSpc>
              <a:spcBef>
                <a:spcPct val="0"/>
              </a:spcBef>
              <a:spcAft>
                <a:spcPts val="200"/>
              </a:spcAft>
              <a:buFontTx/>
              <a:buNone/>
              <a:defRPr/>
            </a:pPr>
            <a:r>
              <a:rPr lang="en-US" altLang="en-US" sz="1600" i="1">
                <a:solidFill>
                  <a:schemeClr val="tx1">
                    <a:lumMod val="50000"/>
                    <a:lumOff val="50000"/>
                  </a:schemeClr>
                </a:solidFill>
                <a:latin typeface="Arial" panose="020B0604020202020204" pitchFamily="34" charset="0"/>
                <a:cs typeface="Arial" panose="020B0604020202020204" pitchFamily="34" charset="0"/>
              </a:rPr>
              <a:t>(Directions are on the instructional slide.)</a:t>
            </a:r>
            <a:endParaRPr lang="en-US" altLang="en-US" sz="1600" b="1" i="1">
              <a:solidFill>
                <a:schemeClr val="tx1">
                  <a:lumMod val="50000"/>
                  <a:lumOff val="5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1CE9A5A-4E63-534E-3DB5-E24B330EEFCF}"/>
              </a:ext>
            </a:extLst>
          </p:cNvPr>
          <p:cNvSpPr/>
          <p:nvPr userDrawn="1"/>
        </p:nvSpPr>
        <p:spPr>
          <a:xfrm>
            <a:off x="2713038" y="4710113"/>
            <a:ext cx="9478962" cy="2147887"/>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7E06B539-9B04-D995-E959-C04B65256906}"/>
              </a:ext>
            </a:extLst>
          </p:cNvPr>
          <p:cNvSpPr/>
          <p:nvPr userDrawn="1"/>
        </p:nvSpPr>
        <p:spPr>
          <a:xfrm>
            <a:off x="11933238" y="4710113"/>
            <a:ext cx="258762" cy="2147887"/>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3B59DB4A-C3D9-72DA-A500-F3064CE527FD}"/>
              </a:ext>
            </a:extLst>
          </p:cNvPr>
          <p:cNvSpPr/>
          <p:nvPr userDrawn="1"/>
        </p:nvSpPr>
        <p:spPr bwMode="auto">
          <a:xfrm>
            <a:off x="0" y="4710113"/>
            <a:ext cx="3455988" cy="2147887"/>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5">
            <a:extLst>
              <a:ext uri="{FF2B5EF4-FFF2-40B4-BE49-F238E27FC236}">
                <a16:creationId xmlns:a16="http://schemas.microsoft.com/office/drawing/2014/main" id="{0B2D6773-962D-E4DB-661D-03D14B210B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88351" y="5187950"/>
            <a:ext cx="2576791" cy="1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2"/>
          <p:cNvSpPr>
            <a:spLocks noGrp="1"/>
          </p:cNvSpPr>
          <p:nvPr>
            <p:ph type="body" sz="quarter" idx="11"/>
          </p:nvPr>
        </p:nvSpPr>
        <p:spPr>
          <a:xfrm>
            <a:off x="3875996" y="5187950"/>
            <a:ext cx="7733618"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0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24"/>
          <p:cNvSpPr>
            <a:spLocks noGrp="1"/>
          </p:cNvSpPr>
          <p:nvPr>
            <p:ph type="body" sz="quarter" idx="12"/>
          </p:nvPr>
        </p:nvSpPr>
        <p:spPr>
          <a:xfrm>
            <a:off x="3875996" y="6215119"/>
            <a:ext cx="7733618" cy="338081"/>
          </a:xfrm>
          <a:prstGeom prst="rect">
            <a:avLst/>
          </a:prstGeom>
        </p:spPr>
        <p:txBody>
          <a:bodyPr lIns="0" tIns="0" rIns="0" bIns="0"/>
          <a:lstStyle>
            <a:lvl1pPr marL="0" indent="0">
              <a:buFontTx/>
              <a:buNone/>
              <a:defRPr sz="18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3136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F6E66-1279-DE00-B6A0-469D0349DD9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tle 1">
            <a:extLst>
              <a:ext uri="{FF2B5EF4-FFF2-40B4-BE49-F238E27FC236}">
                <a16:creationId xmlns:a16="http://schemas.microsoft.com/office/drawing/2014/main" id="{7242BF22-C022-68FD-1694-F445F1DCE6EF}"/>
              </a:ext>
            </a:extLst>
          </p:cNvPr>
          <p:cNvSpPr txBox="1">
            <a:spLocks noChangeArrowheads="1"/>
          </p:cNvSpPr>
          <p:nvPr userDrawn="1"/>
        </p:nvSpPr>
        <p:spPr bwMode="auto">
          <a:xfrm>
            <a:off x="3413125" y="341313"/>
            <a:ext cx="5365750" cy="2470150"/>
          </a:xfrm>
          <a:prstGeom prst="rect">
            <a:avLst/>
          </a:prstGeom>
          <a:noFill/>
          <a:ln>
            <a:noFill/>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defRPr/>
            </a:pPr>
            <a:r>
              <a:rPr lang="en-US" altLang="en-US" sz="5400" b="1">
                <a:solidFill>
                  <a:schemeClr val="bg1"/>
                </a:solidFill>
                <a:latin typeface="Arial" panose="020B0604020202020204" pitchFamily="34" charset="0"/>
                <a:cs typeface="Arial" panose="020B0604020202020204" pitchFamily="34" charset="0"/>
              </a:rPr>
              <a:t>place image</a:t>
            </a:r>
          </a:p>
          <a:p>
            <a:pPr algn="ctr" eaLnBrk="1" hangingPunct="1">
              <a:lnSpc>
                <a:spcPct val="100000"/>
              </a:lnSpc>
              <a:spcBef>
                <a:spcPct val="0"/>
              </a:spcBef>
              <a:spcAft>
                <a:spcPts val="200"/>
              </a:spcAft>
              <a:buFontTx/>
              <a:buNone/>
              <a:defRPr/>
            </a:pPr>
            <a:r>
              <a:rPr lang="en-US" altLang="en-US" sz="2000" b="1">
                <a:solidFill>
                  <a:schemeClr val="tx1">
                    <a:lumMod val="50000"/>
                    <a:lumOff val="50000"/>
                  </a:schemeClr>
                </a:solidFill>
                <a:latin typeface="Arial" panose="020B0604020202020204" pitchFamily="34" charset="0"/>
                <a:cs typeface="Arial" panose="020B0604020202020204" pitchFamily="34" charset="0"/>
              </a:rPr>
              <a:t>Download image from the </a:t>
            </a:r>
            <a:br>
              <a:rPr lang="en-US" altLang="en-US" sz="2000" b="1">
                <a:solidFill>
                  <a:schemeClr val="tx1">
                    <a:lumMod val="50000"/>
                    <a:lumOff val="50000"/>
                  </a:schemeClr>
                </a:solidFill>
                <a:latin typeface="Arial" panose="020B0604020202020204" pitchFamily="34" charset="0"/>
                <a:cs typeface="Arial" panose="020B0604020202020204" pitchFamily="34" charset="0"/>
              </a:rPr>
            </a:br>
            <a:r>
              <a:rPr lang="en-US" altLang="en-US" sz="2000" b="1">
                <a:solidFill>
                  <a:schemeClr val="tx1">
                    <a:lumMod val="50000"/>
                    <a:lumOff val="50000"/>
                  </a:schemeClr>
                </a:solidFill>
                <a:latin typeface="Arial" panose="020B0604020202020204" pitchFamily="34" charset="0"/>
                <a:cs typeface="Arial" panose="020B0604020202020204" pitchFamily="34" charset="0"/>
              </a:rPr>
              <a:t>Canto PowerPoint Template Image Library.</a:t>
            </a:r>
          </a:p>
          <a:p>
            <a:pPr algn="ctr" eaLnBrk="1" hangingPunct="1">
              <a:lnSpc>
                <a:spcPct val="100000"/>
              </a:lnSpc>
              <a:spcBef>
                <a:spcPct val="0"/>
              </a:spcBef>
              <a:spcAft>
                <a:spcPts val="200"/>
              </a:spcAft>
              <a:buFontTx/>
              <a:buNone/>
              <a:defRPr/>
            </a:pPr>
            <a:r>
              <a:rPr lang="en-US" altLang="en-US" sz="1600" i="1">
                <a:solidFill>
                  <a:schemeClr val="tx1">
                    <a:lumMod val="50000"/>
                    <a:lumOff val="50000"/>
                  </a:schemeClr>
                </a:solidFill>
                <a:latin typeface="Arial" panose="020B0604020202020204" pitchFamily="34" charset="0"/>
                <a:cs typeface="Arial" panose="020B0604020202020204" pitchFamily="34" charset="0"/>
              </a:rPr>
              <a:t>(Directions are on the instructional slide. Be sure to choose an image where the Habitat logo can be clearly seen.)</a:t>
            </a:r>
            <a:endParaRPr lang="en-US" altLang="en-US" sz="1600" b="1" i="1">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21">
            <a:extLst>
              <a:ext uri="{FF2B5EF4-FFF2-40B4-BE49-F238E27FC236}">
                <a16:creationId xmlns:a16="http://schemas.microsoft.com/office/drawing/2014/main" id="{65ED67F3-544D-A0BB-7F0E-EDEEC8FCF1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508557" y="341313"/>
            <a:ext cx="1920389" cy="8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a:extLst>
              <a:ext uri="{FF2B5EF4-FFF2-40B4-BE49-F238E27FC236}">
                <a16:creationId xmlns:a16="http://schemas.microsoft.com/office/drawing/2014/main" id="{E344BB23-06B0-989C-5E79-FC7F3B05FF84}"/>
              </a:ext>
            </a:extLst>
          </p:cNvPr>
          <p:cNvGrpSpPr>
            <a:grpSpLocks/>
          </p:cNvGrpSpPr>
          <p:nvPr userDrawn="1"/>
        </p:nvGrpSpPr>
        <p:grpSpPr bwMode="auto">
          <a:xfrm>
            <a:off x="0" y="2951163"/>
            <a:ext cx="2713038" cy="2146300"/>
            <a:chOff x="0" y="1"/>
            <a:chExt cx="4257040" cy="3371645"/>
          </a:xfrm>
        </p:grpSpPr>
        <p:sp>
          <p:nvSpPr>
            <p:cNvPr id="6" name="Rectangle 5">
              <a:extLst>
                <a:ext uri="{FF2B5EF4-FFF2-40B4-BE49-F238E27FC236}">
                  <a16:creationId xmlns:a16="http://schemas.microsoft.com/office/drawing/2014/main" id="{A5319C4C-054F-1C8D-88D5-1751DCDC4F20}"/>
                </a:ext>
              </a:extLst>
            </p:cNvPr>
            <p:cNvSpPr/>
            <p:nvPr/>
          </p:nvSpPr>
          <p:spPr>
            <a:xfrm>
              <a:off x="0" y="1"/>
              <a:ext cx="4257040" cy="3371645"/>
            </a:xfrm>
            <a:prstGeom prst="rect">
              <a:avLst/>
            </a:prstGeom>
            <a:solidFill>
              <a:srgbClr val="00AFD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2">
              <a:extLst>
                <a:ext uri="{FF2B5EF4-FFF2-40B4-BE49-F238E27FC236}">
                  <a16:creationId xmlns:a16="http://schemas.microsoft.com/office/drawing/2014/main" id="{952058E9-9586-EA90-9B73-029258EBB71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6570" y="499110"/>
              <a:ext cx="33147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3">
              <a:extLst>
                <a:ext uri="{FF2B5EF4-FFF2-40B4-BE49-F238E27FC236}">
                  <a16:creationId xmlns:a16="http://schemas.microsoft.com/office/drawing/2014/main" id="{DB0C3399-D91F-33D6-2B1A-5F5BBC44E8DB}"/>
                </a:ext>
              </a:extLst>
            </p:cNvPr>
            <p:cNvSpPr txBox="1">
              <a:spLocks noChangeArrowheads="1"/>
            </p:cNvSpPr>
            <p:nvPr/>
          </p:nvSpPr>
          <p:spPr bwMode="auto">
            <a:xfrm>
              <a:off x="495700" y="2269377"/>
              <a:ext cx="3146073" cy="695775"/>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800">
                  <a:solidFill>
                    <a:schemeClr val="bg1"/>
                  </a:solidFill>
                  <a:latin typeface="Arial" panose="020B0604020202020204" pitchFamily="34" charset="0"/>
                  <a:ea typeface="Helvetica Neue" panose="02000503000000020004" pitchFamily="2" charset="0"/>
                  <a:cs typeface="Arial" panose="020B0604020202020204" pitchFamily="34" charset="0"/>
                </a:rPr>
                <a:t>deserves a decent</a:t>
              </a:r>
            </a:p>
            <a:p>
              <a:pPr eaLnBrk="1" hangingPunct="1">
                <a:lnSpc>
                  <a:spcPct val="80000"/>
                </a:lnSpc>
                <a:spcBef>
                  <a:spcPct val="0"/>
                </a:spcBef>
                <a:buFontTx/>
                <a:buNone/>
                <a:defRPr/>
              </a:pPr>
              <a:r>
                <a:rPr lang="en-US" altLang="en-US" sz="1800">
                  <a:solidFill>
                    <a:schemeClr val="bg1"/>
                  </a:solidFill>
                  <a:latin typeface="Arial" panose="020B0604020202020204" pitchFamily="34" charset="0"/>
                  <a:ea typeface="Helvetica Neue" panose="02000503000000020004" pitchFamily="2" charset="0"/>
                  <a:cs typeface="Arial" panose="020B0604020202020204" pitchFamily="34" charset="0"/>
                </a:rPr>
                <a:t>place to live.</a:t>
              </a:r>
            </a:p>
          </p:txBody>
        </p:sp>
      </p:grpSp>
      <p:sp>
        <p:nvSpPr>
          <p:cNvPr id="9" name="Rectangle 8">
            <a:extLst>
              <a:ext uri="{FF2B5EF4-FFF2-40B4-BE49-F238E27FC236}">
                <a16:creationId xmlns:a16="http://schemas.microsoft.com/office/drawing/2014/main" id="{83B868F9-E58D-F08E-58DC-82F71D30922C}"/>
              </a:ext>
            </a:extLst>
          </p:cNvPr>
          <p:cNvSpPr/>
          <p:nvPr userDrawn="1"/>
        </p:nvSpPr>
        <p:spPr>
          <a:xfrm>
            <a:off x="2713038" y="2951163"/>
            <a:ext cx="9478962" cy="2146300"/>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C9EDE846-A055-3C9C-8432-7994489776A2}"/>
              </a:ext>
            </a:extLst>
          </p:cNvPr>
          <p:cNvSpPr/>
          <p:nvPr userDrawn="1"/>
        </p:nvSpPr>
        <p:spPr>
          <a:xfrm>
            <a:off x="11933238" y="2951163"/>
            <a:ext cx="258762" cy="21463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 Placeholder 22"/>
          <p:cNvSpPr>
            <a:spLocks noGrp="1"/>
          </p:cNvSpPr>
          <p:nvPr>
            <p:ph type="body" sz="quarter" idx="11"/>
          </p:nvPr>
        </p:nvSpPr>
        <p:spPr>
          <a:xfrm>
            <a:off x="3100388" y="3368651"/>
            <a:ext cx="8509000"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0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24"/>
          <p:cNvSpPr>
            <a:spLocks noGrp="1"/>
          </p:cNvSpPr>
          <p:nvPr>
            <p:ph type="body" sz="quarter" idx="12"/>
          </p:nvPr>
        </p:nvSpPr>
        <p:spPr>
          <a:xfrm>
            <a:off x="3100388" y="4395820"/>
            <a:ext cx="8509000" cy="338081"/>
          </a:xfrm>
          <a:prstGeom prst="rect">
            <a:avLst/>
          </a:prstGeom>
        </p:spPr>
        <p:txBody>
          <a:bodyPr lIns="0" tIns="0" rIns="0" bIns="0"/>
          <a:lstStyle>
            <a:lvl1pPr marL="0" indent="0">
              <a:buFontTx/>
              <a:buNone/>
              <a:defRPr sz="18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43702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70E6B6-49ED-B593-5328-F7CF48601F37}"/>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tle 1">
            <a:extLst>
              <a:ext uri="{FF2B5EF4-FFF2-40B4-BE49-F238E27FC236}">
                <a16:creationId xmlns:a16="http://schemas.microsoft.com/office/drawing/2014/main" id="{34F39637-9297-0FBC-0DF6-7BAA3D2719A1}"/>
              </a:ext>
            </a:extLst>
          </p:cNvPr>
          <p:cNvSpPr txBox="1">
            <a:spLocks noChangeArrowheads="1"/>
          </p:cNvSpPr>
          <p:nvPr userDrawn="1"/>
        </p:nvSpPr>
        <p:spPr bwMode="auto">
          <a:xfrm>
            <a:off x="3413125" y="4237038"/>
            <a:ext cx="5365750" cy="2468562"/>
          </a:xfrm>
          <a:prstGeom prst="rect">
            <a:avLst/>
          </a:prstGeom>
          <a:noFill/>
          <a:ln>
            <a:noFill/>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spcAft>
                <a:spcPts val="600"/>
              </a:spcAft>
              <a:buFontTx/>
              <a:buNone/>
              <a:defRPr/>
            </a:pPr>
            <a:r>
              <a:rPr lang="en-US" altLang="en-US" sz="5400" b="1">
                <a:solidFill>
                  <a:schemeClr val="bg1"/>
                </a:solidFill>
                <a:latin typeface="Arial" panose="020B0604020202020204" pitchFamily="34" charset="0"/>
                <a:cs typeface="Arial" panose="020B0604020202020204" pitchFamily="34" charset="0"/>
              </a:rPr>
              <a:t>place image</a:t>
            </a:r>
          </a:p>
          <a:p>
            <a:pPr algn="ctr" eaLnBrk="1" hangingPunct="1">
              <a:lnSpc>
                <a:spcPct val="100000"/>
              </a:lnSpc>
              <a:spcBef>
                <a:spcPct val="0"/>
              </a:spcBef>
              <a:spcAft>
                <a:spcPts val="200"/>
              </a:spcAft>
              <a:buFontTx/>
              <a:buNone/>
              <a:defRPr/>
            </a:pPr>
            <a:r>
              <a:rPr lang="en-US" altLang="en-US" sz="2000" b="1">
                <a:solidFill>
                  <a:schemeClr val="tx1">
                    <a:lumMod val="50000"/>
                    <a:lumOff val="50000"/>
                  </a:schemeClr>
                </a:solidFill>
                <a:latin typeface="Arial" panose="020B0604020202020204" pitchFamily="34" charset="0"/>
                <a:cs typeface="Arial" panose="020B0604020202020204" pitchFamily="34" charset="0"/>
              </a:rPr>
              <a:t>Download image from the </a:t>
            </a:r>
            <a:br>
              <a:rPr lang="en-US" altLang="en-US" sz="2000" b="1">
                <a:solidFill>
                  <a:schemeClr val="tx1">
                    <a:lumMod val="50000"/>
                    <a:lumOff val="50000"/>
                  </a:schemeClr>
                </a:solidFill>
                <a:latin typeface="Arial" panose="020B0604020202020204" pitchFamily="34" charset="0"/>
                <a:cs typeface="Arial" panose="020B0604020202020204" pitchFamily="34" charset="0"/>
              </a:rPr>
            </a:br>
            <a:r>
              <a:rPr lang="en-US" altLang="en-US" sz="2000" b="1">
                <a:solidFill>
                  <a:schemeClr val="tx1">
                    <a:lumMod val="50000"/>
                    <a:lumOff val="50000"/>
                  </a:schemeClr>
                </a:solidFill>
                <a:latin typeface="Arial" panose="020B0604020202020204" pitchFamily="34" charset="0"/>
                <a:cs typeface="Arial" panose="020B0604020202020204" pitchFamily="34" charset="0"/>
              </a:rPr>
              <a:t>Canto PowerPoint Template Image Library.</a:t>
            </a:r>
          </a:p>
          <a:p>
            <a:pPr algn="ctr" eaLnBrk="1" hangingPunct="1">
              <a:lnSpc>
                <a:spcPct val="100000"/>
              </a:lnSpc>
              <a:spcBef>
                <a:spcPct val="0"/>
              </a:spcBef>
              <a:spcAft>
                <a:spcPts val="200"/>
              </a:spcAft>
              <a:buFontTx/>
              <a:buNone/>
              <a:defRPr/>
            </a:pPr>
            <a:r>
              <a:rPr lang="en-US" altLang="en-US" sz="1600" i="1">
                <a:solidFill>
                  <a:schemeClr val="tx1">
                    <a:lumMod val="50000"/>
                    <a:lumOff val="50000"/>
                  </a:schemeClr>
                </a:solidFill>
                <a:latin typeface="Arial" panose="020B0604020202020204" pitchFamily="34" charset="0"/>
                <a:cs typeface="Arial" panose="020B0604020202020204" pitchFamily="34" charset="0"/>
              </a:rPr>
              <a:t>(Directions are on the instructional slide.)</a:t>
            </a:r>
            <a:endParaRPr lang="en-US" altLang="en-US" sz="1600" b="1" i="1">
              <a:solidFill>
                <a:schemeClr val="tx1">
                  <a:lumMod val="50000"/>
                  <a:lumOff val="5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C96F12D-B6B3-1484-4E81-E337B6BA77C4}"/>
              </a:ext>
            </a:extLst>
          </p:cNvPr>
          <p:cNvSpPr/>
          <p:nvPr userDrawn="1"/>
        </p:nvSpPr>
        <p:spPr>
          <a:xfrm>
            <a:off x="2713038" y="2271713"/>
            <a:ext cx="9478962" cy="2147887"/>
          </a:xfrm>
          <a:prstGeom prst="rect">
            <a:avLst/>
          </a:prstGeom>
          <a:solidFill>
            <a:srgbClr val="00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249B6413-9A33-432A-D3DC-9BEBE8B9B06A}"/>
              </a:ext>
            </a:extLst>
          </p:cNvPr>
          <p:cNvSpPr/>
          <p:nvPr userDrawn="1"/>
        </p:nvSpPr>
        <p:spPr>
          <a:xfrm>
            <a:off x="11933238" y="2271713"/>
            <a:ext cx="258762" cy="2147887"/>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1CD575CE-4B31-5DCB-3A07-11DAAE8DD236}"/>
              </a:ext>
            </a:extLst>
          </p:cNvPr>
          <p:cNvSpPr/>
          <p:nvPr userDrawn="1"/>
        </p:nvSpPr>
        <p:spPr bwMode="auto">
          <a:xfrm>
            <a:off x="0" y="2271713"/>
            <a:ext cx="3455988" cy="2147887"/>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 Placeholder 22"/>
          <p:cNvSpPr>
            <a:spLocks noGrp="1"/>
          </p:cNvSpPr>
          <p:nvPr>
            <p:ph type="body" sz="quarter" idx="11"/>
          </p:nvPr>
        </p:nvSpPr>
        <p:spPr>
          <a:xfrm>
            <a:off x="3794352" y="2649480"/>
            <a:ext cx="7773761"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0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24"/>
          <p:cNvSpPr>
            <a:spLocks noGrp="1"/>
          </p:cNvSpPr>
          <p:nvPr>
            <p:ph type="body" sz="quarter" idx="12"/>
          </p:nvPr>
        </p:nvSpPr>
        <p:spPr>
          <a:xfrm>
            <a:off x="3794352" y="3676649"/>
            <a:ext cx="7773761" cy="338081"/>
          </a:xfrm>
          <a:prstGeom prst="rect">
            <a:avLst/>
          </a:prstGeom>
        </p:spPr>
        <p:txBody>
          <a:bodyPr lIns="0" tIns="0" rIns="0" bIns="0"/>
          <a:lstStyle>
            <a:lvl1pPr marL="0" indent="0">
              <a:buFontTx/>
              <a:buNone/>
              <a:defRPr sz="1800" b="1" i="0">
                <a:solidFill>
                  <a:schemeClr val="tx2"/>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Click to edit Master text styles</a:t>
            </a:r>
          </a:p>
        </p:txBody>
      </p:sp>
      <p:pic>
        <p:nvPicPr>
          <p:cNvPr id="8" name="Picture 15">
            <a:extLst>
              <a:ext uri="{FF2B5EF4-FFF2-40B4-BE49-F238E27FC236}">
                <a16:creationId xmlns:a16="http://schemas.microsoft.com/office/drawing/2014/main" id="{CE3826D6-620F-C39A-7E23-CFB0C7ACBB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55186" y="2757722"/>
            <a:ext cx="2576791" cy="1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57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5">
    <p:bg>
      <p:bgPr>
        <a:solidFill>
          <a:srgbClr val="00AFD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50CBDD-86DC-2F18-E9AA-7A4DC3FB2662}"/>
              </a:ext>
            </a:extLst>
          </p:cNvPr>
          <p:cNvSpPr/>
          <p:nvPr userDrawn="1"/>
        </p:nvSpPr>
        <p:spPr>
          <a:xfrm>
            <a:off x="0" y="5940425"/>
            <a:ext cx="12192000" cy="917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5" descr="we_build_BLK.png">
            <a:extLst>
              <a:ext uri="{FF2B5EF4-FFF2-40B4-BE49-F238E27FC236}">
                <a16:creationId xmlns:a16="http://schemas.microsoft.com/office/drawing/2014/main" id="{0081EDC0-352C-E072-6979-7B0418014E08}"/>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096000" y="6161088"/>
            <a:ext cx="59674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D31DF3C-7AA0-1F28-90F7-3AE3A818A12A}"/>
              </a:ext>
            </a:extLst>
          </p:cNvPr>
          <p:cNvSpPr/>
          <p:nvPr userDrawn="1"/>
        </p:nvSpPr>
        <p:spPr>
          <a:xfrm flipV="1">
            <a:off x="0" y="5815013"/>
            <a:ext cx="12192000" cy="157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 Placeholder 22"/>
          <p:cNvSpPr>
            <a:spLocks noGrp="1"/>
          </p:cNvSpPr>
          <p:nvPr>
            <p:ph type="body" sz="quarter" idx="11"/>
          </p:nvPr>
        </p:nvSpPr>
        <p:spPr>
          <a:xfrm>
            <a:off x="571500" y="3195638"/>
            <a:ext cx="8509000" cy="955675"/>
          </a:xfrm>
          <a:prstGeom prst="rect">
            <a:avLst/>
          </a:prstGeom>
        </p:spPr>
        <p:txBody>
          <a:bodyPr lIns="0" tIns="0" rIns="0" bIns="0"/>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000" b="1" i="0">
                <a:solidFill>
                  <a:schemeClr val="bg1"/>
                </a:solidFill>
                <a:latin typeface="Arial" panose="020B0604020202020204" pitchFamily="34" charset="0"/>
                <a:cs typeface="Arial" panose="020B0604020202020204" pitchFamily="34" charset="0"/>
              </a:defRPr>
            </a:lvl1pPr>
            <a:lvl2pPr marL="457200" indent="0">
              <a:buNone/>
              <a:defRPr sz="3000" b="1" i="0">
                <a:latin typeface="Arial" panose="020B0604020202020204" pitchFamily="34" charset="0"/>
                <a:cs typeface="Arial" panose="020B0604020202020204" pitchFamily="34" charset="0"/>
              </a:defRPr>
            </a:lvl2pPr>
            <a:lvl3pPr marL="914400" indent="0">
              <a:buNone/>
              <a:defRPr sz="3000" b="1" i="0">
                <a:latin typeface="Arial" panose="020B0604020202020204" pitchFamily="34" charset="0"/>
                <a:cs typeface="Arial" panose="020B0604020202020204" pitchFamily="34" charset="0"/>
              </a:defRPr>
            </a:lvl3pPr>
            <a:lvl4pPr marL="1371600" indent="0">
              <a:buNone/>
              <a:defRPr sz="3000" b="1" i="0">
                <a:latin typeface="Arial" panose="020B0604020202020204" pitchFamily="34" charset="0"/>
                <a:cs typeface="Arial" panose="020B0604020202020204" pitchFamily="34" charset="0"/>
              </a:defRPr>
            </a:lvl4pPr>
            <a:lvl5pPr marL="1828800" indent="0">
              <a:buNone/>
              <a:defRPr sz="3000" b="1" i="0">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24"/>
          <p:cNvSpPr>
            <a:spLocks noGrp="1"/>
          </p:cNvSpPr>
          <p:nvPr>
            <p:ph type="body" sz="quarter" idx="12"/>
          </p:nvPr>
        </p:nvSpPr>
        <p:spPr>
          <a:xfrm>
            <a:off x="571500" y="4370388"/>
            <a:ext cx="8509000" cy="338081"/>
          </a:xfrm>
          <a:prstGeom prst="rect">
            <a:avLst/>
          </a:prstGeom>
        </p:spPr>
        <p:txBody>
          <a:bodyPr lIns="0" tIns="0" rIns="0" bIns="0"/>
          <a:lstStyle>
            <a:lvl1pPr marL="0" indent="0">
              <a:buFontTx/>
              <a:buNone/>
              <a:defRPr sz="1800" b="1" i="0">
                <a:solidFill>
                  <a:schemeClr val="bg1"/>
                </a:solidFill>
                <a:latin typeface="Arial" panose="020B0604020202020204" pitchFamily="34" charset="0"/>
                <a:cs typeface="Arial" panose="020B0604020202020204" pitchFamily="34" charset="0"/>
              </a:defRPr>
            </a:lvl1pPr>
            <a:lvl2pPr marL="457200" indent="0">
              <a:buFontTx/>
              <a:buNone/>
              <a:defRPr b="1" i="0">
                <a:latin typeface="Arial" panose="020B0604020202020204" pitchFamily="34" charset="0"/>
                <a:cs typeface="Arial" panose="020B0604020202020204" pitchFamily="34" charset="0"/>
              </a:defRPr>
            </a:lvl2pPr>
            <a:lvl3pPr marL="914400" indent="0">
              <a:buFontTx/>
              <a:buNone/>
              <a:defRPr b="1" i="0">
                <a:latin typeface="Arial" panose="020B0604020202020204" pitchFamily="34" charset="0"/>
                <a:cs typeface="Arial" panose="020B0604020202020204" pitchFamily="34" charset="0"/>
              </a:defRPr>
            </a:lvl3pPr>
            <a:lvl4pPr marL="1371600" indent="0">
              <a:buFontTx/>
              <a:buNone/>
              <a:defRPr b="1" i="0">
                <a:latin typeface="Arial" panose="020B0604020202020204" pitchFamily="34" charset="0"/>
                <a:cs typeface="Arial" panose="020B0604020202020204" pitchFamily="34" charset="0"/>
              </a:defRPr>
            </a:lvl4pPr>
            <a:lvl5pPr marL="1828800" indent="0">
              <a:buFontTx/>
              <a:buNone/>
              <a:defRPr b="1" i="0">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15">
            <a:extLst>
              <a:ext uri="{FF2B5EF4-FFF2-40B4-BE49-F238E27FC236}">
                <a16:creationId xmlns:a16="http://schemas.microsoft.com/office/drawing/2014/main" id="{512D573C-B90E-EA29-C7FA-0B09CC1C97A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210797" y="234210"/>
            <a:ext cx="2576791" cy="11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53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4">
    <p:spTree>
      <p:nvGrpSpPr>
        <p:cNvPr id="1" name=""/>
        <p:cNvGrpSpPr/>
        <p:nvPr/>
      </p:nvGrpSpPr>
      <p:grpSpPr>
        <a:xfrm>
          <a:off x="0" y="0"/>
          <a:ext cx="0" cy="0"/>
          <a:chOff x="0" y="0"/>
          <a:chExt cx="0" cy="0"/>
        </a:xfrm>
      </p:grpSpPr>
      <p:pic>
        <p:nvPicPr>
          <p:cNvPr id="2" name="Picture 17">
            <a:extLst>
              <a:ext uri="{FF2B5EF4-FFF2-40B4-BE49-F238E27FC236}">
                <a16:creationId xmlns:a16="http://schemas.microsoft.com/office/drawing/2014/main" id="{74B380B5-DD49-71D7-7C50-E29595A4373C}"/>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71500" y="6345238"/>
            <a:ext cx="2052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2E39AD54-B6D7-C77A-E6DC-862DE08DC7F6}"/>
              </a:ext>
            </a:extLst>
          </p:cNvPr>
          <p:cNvCxnSpPr>
            <a:cxnSpLocks/>
          </p:cNvCxnSpPr>
          <p:nvPr userDrawn="1"/>
        </p:nvCxnSpPr>
        <p:spPr>
          <a:xfrm>
            <a:off x="2800350" y="6338888"/>
            <a:ext cx="0" cy="284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47FF4EE6-C955-AC0E-C193-696CFFDEA9A9}"/>
              </a:ext>
            </a:extLst>
          </p:cNvPr>
          <p:cNvSpPr txBox="1">
            <a:spLocks noChangeArrowheads="1"/>
          </p:cNvSpPr>
          <p:nvPr userDrawn="1"/>
        </p:nvSpPr>
        <p:spPr bwMode="auto">
          <a:xfrm>
            <a:off x="2962275" y="6438900"/>
            <a:ext cx="4937125" cy="122238"/>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defRPr/>
            </a:pP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We build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strength</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stability</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 and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self-reliance</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 through </a:t>
            </a:r>
            <a:r>
              <a:rPr lang="en-US" altLang="en-US" sz="1000" b="1">
                <a:solidFill>
                  <a:schemeClr val="bg1"/>
                </a:solidFill>
                <a:latin typeface="Arial" panose="020B0604020202020204" pitchFamily="34" charset="0"/>
                <a:ea typeface="Helvetica Neue" panose="02000503000000020004" pitchFamily="2" charset="0"/>
                <a:cs typeface="Arial" panose="020B0604020202020204" pitchFamily="34" charset="0"/>
              </a:rPr>
              <a:t>shelter</a:t>
            </a:r>
            <a:r>
              <a:rPr lang="en-US" altLang="en-US" sz="1000">
                <a:solidFill>
                  <a:schemeClr val="bg1"/>
                </a:solidFill>
                <a:latin typeface="Arial" panose="020B0604020202020204" pitchFamily="34" charset="0"/>
                <a:ea typeface="Helvetica Neue" panose="02000503000000020004" pitchFamily="2" charset="0"/>
                <a:cs typeface="Arial" panose="020B0604020202020204" pitchFamily="34" charset="0"/>
              </a:rPr>
              <a:t>.</a:t>
            </a:r>
          </a:p>
        </p:txBody>
      </p:sp>
      <p:pic>
        <p:nvPicPr>
          <p:cNvPr id="5" name="Picture 17">
            <a:extLst>
              <a:ext uri="{FF2B5EF4-FFF2-40B4-BE49-F238E27FC236}">
                <a16:creationId xmlns:a16="http://schemas.microsoft.com/office/drawing/2014/main" id="{F81F9710-5DB8-C9F8-42BB-674A5DC205C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571500" y="1905000"/>
            <a:ext cx="6784340" cy="1120775"/>
          </a:xfrm>
          <a:prstGeom prst="rect">
            <a:avLst/>
          </a:prstGeom>
        </p:spPr>
        <p:txBody>
          <a:bodyPr lIns="0" tIns="0" rIns="0" bIns="0"/>
          <a:lstStyle>
            <a:lvl1pPr marL="0" indent="0">
              <a:buFontTx/>
              <a:buNone/>
              <a:defRPr sz="4400" b="1" i="0">
                <a:solidFill>
                  <a:schemeClr val="tx2"/>
                </a:solidFill>
                <a:latin typeface="Arial" panose="020B0604020202020204" pitchFamily="34" charset="0"/>
                <a:cs typeface="Arial" panose="020B0604020202020204" pitchFamily="34" charset="0"/>
              </a:defRPr>
            </a:lvl1pPr>
            <a:lvl2pPr marL="457200" indent="0">
              <a:buFontTx/>
              <a:buNone/>
              <a:defRPr sz="4400" b="1" i="0">
                <a:solidFill>
                  <a:schemeClr val="bg1"/>
                </a:solidFill>
                <a:latin typeface="Arial" panose="020B0604020202020204" pitchFamily="34" charset="0"/>
                <a:cs typeface="Arial" panose="020B0604020202020204" pitchFamily="34" charset="0"/>
              </a:defRPr>
            </a:lvl2pPr>
            <a:lvl3pPr marL="914400" indent="0">
              <a:buFontTx/>
              <a:buNone/>
              <a:defRPr sz="4400" b="1" i="0">
                <a:solidFill>
                  <a:schemeClr val="bg1"/>
                </a:solidFill>
                <a:latin typeface="Arial" panose="020B0604020202020204" pitchFamily="34" charset="0"/>
                <a:cs typeface="Arial" panose="020B0604020202020204" pitchFamily="34" charset="0"/>
              </a:defRPr>
            </a:lvl3pPr>
            <a:lvl4pPr marL="1371600" indent="0">
              <a:buFontTx/>
              <a:buNone/>
              <a:defRPr sz="4400" b="1" i="0">
                <a:solidFill>
                  <a:schemeClr val="bg1"/>
                </a:solidFill>
                <a:latin typeface="Arial" panose="020B0604020202020204" pitchFamily="34" charset="0"/>
                <a:cs typeface="Arial" panose="020B0604020202020204" pitchFamily="34" charset="0"/>
              </a:defRPr>
            </a:lvl4pPr>
            <a:lvl5pPr marL="1828800" indent="0">
              <a:buFontTx/>
              <a:buNone/>
              <a:defRPr sz="4400" b="1"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6"/>
          <p:cNvSpPr>
            <a:spLocks noGrp="1"/>
          </p:cNvSpPr>
          <p:nvPr>
            <p:ph type="body" sz="quarter" idx="11"/>
          </p:nvPr>
        </p:nvSpPr>
        <p:spPr>
          <a:xfrm>
            <a:off x="571500" y="3260724"/>
            <a:ext cx="6784340" cy="1240155"/>
          </a:xfrm>
          <a:prstGeom prst="rect">
            <a:avLst/>
          </a:prstGeom>
        </p:spPr>
        <p:txBody>
          <a:bodyPr lIns="0" tIns="0" rIns="0" bIns="0"/>
          <a:lstStyle>
            <a:lvl1pPr marL="0" indent="0">
              <a:buFontTx/>
              <a:buNone/>
              <a:defRPr b="0" i="0">
                <a:solidFill>
                  <a:schemeClr val="bg2">
                    <a:lumMod val="60000"/>
                    <a:lumOff val="40000"/>
                  </a:schemeClr>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Arial" panose="020B0604020202020204" pitchFamily="34" charset="0"/>
                <a:cs typeface="Arial" panose="020B0604020202020204" pitchFamily="34" charset="0"/>
              </a:defRPr>
            </a:lvl2pPr>
            <a:lvl3pPr marL="914400" indent="0">
              <a:buFontTx/>
              <a:buNone/>
              <a:defRPr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Arial" panose="020B0604020202020204" pitchFamily="34" charset="0"/>
                <a:cs typeface="Arial" panose="020B0604020202020204" pitchFamily="34" charset="0"/>
              </a:defRPr>
            </a:lvl4pPr>
            <a:lvl5pPr marL="1828800" indent="0">
              <a:buFontTx/>
              <a:buNone/>
              <a:defRPr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Picture Placeholder 19"/>
          <p:cNvSpPr>
            <a:spLocks noGrp="1"/>
          </p:cNvSpPr>
          <p:nvPr>
            <p:ph type="pic" sz="quarter" idx="12"/>
          </p:nvPr>
        </p:nvSpPr>
        <p:spPr>
          <a:xfrm>
            <a:off x="7899400" y="1418273"/>
            <a:ext cx="3459163" cy="3459162"/>
          </a:xfrm>
          <a:prstGeom prst="rect">
            <a:avLst/>
          </a:prstGeom>
        </p:spPr>
        <p:txBody>
          <a:bodyPr anchor="ctr"/>
          <a:lstStyle>
            <a:lvl1pPr marL="0" indent="0" algn="ctr">
              <a:buFontTx/>
              <a:buNone/>
              <a:defRPr sz="2400">
                <a:solidFill>
                  <a:schemeClr val="bg2"/>
                </a:solidFill>
                <a:latin typeface="Arial" panose="020B0604020202020204" pitchFamily="34" charset="0"/>
                <a:cs typeface="Arial" panose="020B0604020202020204" pitchFamily="34" charset="0"/>
              </a:defRPr>
            </a:lvl1pPr>
          </a:lstStyle>
          <a:p>
            <a:pPr lvl="0"/>
            <a:r>
              <a:rPr lang="en-US" noProof="0"/>
              <a:t>Click icon to add picture</a:t>
            </a:r>
          </a:p>
        </p:txBody>
      </p:sp>
      <p:cxnSp>
        <p:nvCxnSpPr>
          <p:cNvPr id="9" name="Straight Connector 8">
            <a:extLst>
              <a:ext uri="{FF2B5EF4-FFF2-40B4-BE49-F238E27FC236}">
                <a16:creationId xmlns:a16="http://schemas.microsoft.com/office/drawing/2014/main" id="{8CE15B5B-C8D0-D68A-A152-E9D6A0D6EE10}"/>
              </a:ext>
            </a:extLst>
          </p:cNvPr>
          <p:cNvCxnSpPr>
            <a:cxnSpLocks/>
            <a:stCxn id="4" idx="1"/>
          </p:cNvCxnSpPr>
          <p:nvPr userDrawn="1"/>
        </p:nvCxnSpPr>
        <p:spPr>
          <a:xfrm flipV="1">
            <a:off x="2962275" y="6492876"/>
            <a:ext cx="9229725" cy="714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69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Slide-Right Picture">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1F2CFC8-C160-87AF-45EE-B62878725E69}"/>
              </a:ext>
            </a:extLst>
          </p:cNvPr>
          <p:cNvSpPr/>
          <p:nvPr userDrawn="1"/>
        </p:nvSpPr>
        <p:spPr>
          <a:xfrm>
            <a:off x="11691938" y="6361113"/>
            <a:ext cx="309562" cy="307975"/>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0E8157F7-37BA-34A9-59FF-0C2BDFEE29E5}"/>
              </a:ext>
            </a:extLst>
          </p:cNvPr>
          <p:cNvSpPr txBox="1">
            <a:spLocks noChangeArrowheads="1"/>
          </p:cNvSpPr>
          <p:nvPr userDrawn="1"/>
        </p:nvSpPr>
        <p:spPr bwMode="auto">
          <a:xfrm>
            <a:off x="11691938" y="6443663"/>
            <a:ext cx="309562" cy="138112"/>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E2A4E0EA-EE31-284E-9D24-E0A842FD4822}" type="slidenum">
              <a:rPr lang="en-US" altLang="en-US" sz="900" b="1" smtClean="0">
                <a:solidFill>
                  <a:schemeClr val="bg2"/>
                </a:solidFill>
                <a:latin typeface="Arial" panose="020B0604020202020204" pitchFamily="34" charset="0"/>
                <a:cs typeface="Arial" panose="020B0604020202020204" pitchFamily="34" charset="0"/>
              </a:rPr>
              <a:pPr algn="ctr">
                <a:defRPr/>
              </a:pPr>
              <a:t>‹#›</a:t>
            </a:fld>
            <a:endParaRPr lang="en-US" altLang="en-US" sz="900" b="1">
              <a:solidFill>
                <a:schemeClr val="bg2"/>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0"/>
          </p:nvPr>
        </p:nvSpPr>
        <p:spPr>
          <a:xfrm>
            <a:off x="571500" y="647700"/>
            <a:ext cx="5638800" cy="987425"/>
          </a:xfrm>
          <a:prstGeom prst="rect">
            <a:avLst/>
          </a:prstGeom>
        </p:spPr>
        <p:txBody>
          <a:bodyPr lIns="0" tIns="0" rIns="0" bIns="0"/>
          <a:lstStyle>
            <a:lvl1pPr marL="0" indent="0">
              <a:spcBef>
                <a:spcPts val="0"/>
              </a:spcBef>
              <a:buFontTx/>
              <a:buNone/>
              <a:defRPr sz="4000" b="1" i="0">
                <a:solidFill>
                  <a:schemeClr val="tx2"/>
                </a:solidFill>
                <a:latin typeface="Arial" panose="020B0604020202020204" pitchFamily="34" charset="0"/>
                <a:cs typeface="Arial" panose="020B0604020202020204" pitchFamily="34" charset="0"/>
              </a:defRPr>
            </a:lvl1pPr>
            <a:lvl2pPr marL="457200" indent="0">
              <a:buFontTx/>
              <a:buNone/>
              <a:defRPr sz="4000" b="1" i="0">
                <a:solidFill>
                  <a:schemeClr val="tx2"/>
                </a:solidFill>
                <a:latin typeface="Arial" panose="020B0604020202020204" pitchFamily="34" charset="0"/>
                <a:cs typeface="Arial" panose="020B0604020202020204" pitchFamily="34" charset="0"/>
              </a:defRPr>
            </a:lvl2pPr>
            <a:lvl3pPr marL="914400" indent="0">
              <a:buFontTx/>
              <a:buNone/>
              <a:defRPr sz="4000" b="1" i="0">
                <a:solidFill>
                  <a:schemeClr val="tx2"/>
                </a:solidFill>
                <a:latin typeface="Arial" panose="020B0604020202020204" pitchFamily="34" charset="0"/>
                <a:cs typeface="Arial" panose="020B0604020202020204" pitchFamily="34" charset="0"/>
              </a:defRPr>
            </a:lvl3pPr>
            <a:lvl4pPr marL="1371600" indent="0">
              <a:buFontTx/>
              <a:buNone/>
              <a:defRPr sz="4000" b="1" i="0">
                <a:solidFill>
                  <a:schemeClr val="tx2"/>
                </a:solidFill>
                <a:latin typeface="Arial" panose="020B0604020202020204" pitchFamily="34" charset="0"/>
                <a:cs typeface="Arial" panose="020B0604020202020204" pitchFamily="34" charset="0"/>
              </a:defRPr>
            </a:lvl4pPr>
            <a:lvl5pPr marL="1828800" indent="0">
              <a:buFontTx/>
              <a:buNone/>
              <a:defRPr sz="4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1"/>
          <p:cNvSpPr>
            <a:spLocks noGrp="1"/>
          </p:cNvSpPr>
          <p:nvPr>
            <p:ph type="body" sz="quarter" idx="11"/>
          </p:nvPr>
        </p:nvSpPr>
        <p:spPr>
          <a:xfrm>
            <a:off x="571500" y="1905000"/>
            <a:ext cx="5638800" cy="4048125"/>
          </a:xfrm>
          <a:prstGeom prst="rect">
            <a:avLst/>
          </a:prstGeom>
        </p:spPr>
        <p:txBody>
          <a:bodyPr lIns="0" tIns="0" rIns="0" bIns="0"/>
          <a:lstStyle>
            <a:lvl1pPr marL="0" marR="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sz="2400">
                <a:latin typeface="Arial" panose="020B0604020202020204" pitchFamily="34" charset="0"/>
                <a:cs typeface="Arial" panose="020B0604020202020204" pitchFamily="34" charset="0"/>
              </a:defRPr>
            </a:lvl1pPr>
            <a:lvl2pPr marL="457200" indent="0">
              <a:lnSpc>
                <a:spcPct val="100000"/>
              </a:lnSpc>
              <a:buNone/>
              <a:defRPr sz="2400">
                <a:latin typeface="Arial" panose="020B0604020202020204" pitchFamily="34" charset="0"/>
                <a:cs typeface="Arial" panose="020B0604020202020204" pitchFamily="34" charset="0"/>
              </a:defRPr>
            </a:lvl2pPr>
            <a:lvl3pPr marL="914400" indent="0">
              <a:lnSpc>
                <a:spcPct val="100000"/>
              </a:lnSpc>
              <a:buNone/>
              <a:defRPr sz="2400">
                <a:latin typeface="Arial" panose="020B0604020202020204" pitchFamily="34" charset="0"/>
                <a:cs typeface="Arial" panose="020B0604020202020204" pitchFamily="34" charset="0"/>
              </a:defRPr>
            </a:lvl3pPr>
            <a:lvl4pPr marL="1371600" indent="0">
              <a:lnSpc>
                <a:spcPct val="100000"/>
              </a:lnSpc>
              <a:buNone/>
              <a:defRPr sz="2400">
                <a:latin typeface="Arial" panose="020B0604020202020204" pitchFamily="34" charset="0"/>
                <a:cs typeface="Arial" panose="020B0604020202020204" pitchFamily="34" charset="0"/>
              </a:defRPr>
            </a:lvl4pPr>
            <a:lvl5pPr marL="1828800" indent="0">
              <a:lnSpc>
                <a:spcPct val="100000"/>
              </a:lnSpc>
              <a:buNone/>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5" name="Picture Placeholder 13"/>
          <p:cNvSpPr>
            <a:spLocks noGrp="1"/>
          </p:cNvSpPr>
          <p:nvPr>
            <p:ph type="pic" sz="quarter" idx="12"/>
          </p:nvPr>
        </p:nvSpPr>
        <p:spPr>
          <a:xfrm>
            <a:off x="6858000" y="9896"/>
            <a:ext cx="5334000" cy="6858000"/>
          </a:xfrm>
          <a:prstGeom prst="rect">
            <a:avLst/>
          </a:prstGeom>
          <a:solidFill>
            <a:schemeClr val="bg1">
              <a:lumMod val="85000"/>
            </a:schemeClr>
          </a:solidFill>
        </p:spPr>
        <p:txBody>
          <a:bodyPr anchor="ctr"/>
          <a:lstStyle>
            <a:lvl1pPr marL="0" indent="0" algn="ctr">
              <a:buFontTx/>
              <a:buNone/>
              <a:defRPr>
                <a:solidFill>
                  <a:schemeClr val="bg2"/>
                </a:solidFill>
                <a:latin typeface="Arial" panose="020B0604020202020204" pitchFamily="34" charset="0"/>
                <a:cs typeface="Arial" panose="020B0604020202020204" pitchFamily="34" charset="0"/>
              </a:defRPr>
            </a:lvl1pPr>
          </a:lstStyle>
          <a:p>
            <a:pPr lvl="0"/>
            <a:r>
              <a:rPr lang="en-US" noProof="0"/>
              <a:t>Click icon to add picture</a:t>
            </a:r>
          </a:p>
        </p:txBody>
      </p:sp>
      <p:pic>
        <p:nvPicPr>
          <p:cNvPr id="3" name="Picture 17">
            <a:extLst>
              <a:ext uri="{FF2B5EF4-FFF2-40B4-BE49-F238E27FC236}">
                <a16:creationId xmlns:a16="http://schemas.microsoft.com/office/drawing/2014/main" id="{2AF6A5B2-B155-AB59-8790-0B94AFF8AC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98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Bullets">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9C331BB-6049-A52F-132A-CFDD0C8A3761}"/>
              </a:ext>
            </a:extLst>
          </p:cNvPr>
          <p:cNvSpPr/>
          <p:nvPr userDrawn="1"/>
        </p:nvSpPr>
        <p:spPr>
          <a:xfrm>
            <a:off x="11691938" y="6361113"/>
            <a:ext cx="309562" cy="307975"/>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C7A233A1-598B-6E37-5C2E-5F10640D3720}"/>
              </a:ext>
            </a:extLst>
          </p:cNvPr>
          <p:cNvSpPr txBox="1">
            <a:spLocks noChangeArrowheads="1"/>
          </p:cNvSpPr>
          <p:nvPr userDrawn="1"/>
        </p:nvSpPr>
        <p:spPr bwMode="auto">
          <a:xfrm>
            <a:off x="11691938" y="6443663"/>
            <a:ext cx="309562" cy="138112"/>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96E14BCC-D80D-5C41-9A18-4A58B13781C2}" type="slidenum">
              <a:rPr lang="en-US" altLang="en-US" sz="900" b="1" smtClean="0">
                <a:solidFill>
                  <a:schemeClr val="bg2"/>
                </a:solidFill>
                <a:latin typeface="Arial" panose="020B0604020202020204" pitchFamily="34" charset="0"/>
                <a:cs typeface="Arial" panose="020B0604020202020204" pitchFamily="34" charset="0"/>
              </a:rPr>
              <a:pPr algn="ctr">
                <a:defRPr/>
              </a:pPr>
              <a:t>‹#›</a:t>
            </a:fld>
            <a:endParaRPr lang="en-US" altLang="en-US" sz="900" b="1">
              <a:solidFill>
                <a:schemeClr val="bg2"/>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0"/>
          </p:nvPr>
        </p:nvSpPr>
        <p:spPr>
          <a:xfrm>
            <a:off x="571500" y="647700"/>
            <a:ext cx="5638800" cy="987425"/>
          </a:xfrm>
          <a:prstGeom prst="rect">
            <a:avLst/>
          </a:prstGeom>
        </p:spPr>
        <p:txBody>
          <a:bodyPr lIns="0" tIns="0" rIns="0" bIns="0"/>
          <a:lstStyle>
            <a:lvl1pPr marL="0" indent="0">
              <a:spcBef>
                <a:spcPts val="0"/>
              </a:spcBef>
              <a:buFontTx/>
              <a:buNone/>
              <a:defRPr sz="4000" b="1" i="0">
                <a:solidFill>
                  <a:schemeClr val="tx2"/>
                </a:solidFill>
                <a:latin typeface="Arial" panose="020B0604020202020204" pitchFamily="34" charset="0"/>
                <a:cs typeface="Arial" panose="020B0604020202020204" pitchFamily="34" charset="0"/>
              </a:defRPr>
            </a:lvl1pPr>
            <a:lvl2pPr marL="457200" indent="0">
              <a:buFontTx/>
              <a:buNone/>
              <a:defRPr sz="4000" b="1" i="0">
                <a:solidFill>
                  <a:schemeClr val="tx2"/>
                </a:solidFill>
                <a:latin typeface="Arial" panose="020B0604020202020204" pitchFamily="34" charset="0"/>
                <a:cs typeface="Arial" panose="020B0604020202020204" pitchFamily="34" charset="0"/>
              </a:defRPr>
            </a:lvl2pPr>
            <a:lvl3pPr marL="914400" indent="0">
              <a:buFontTx/>
              <a:buNone/>
              <a:defRPr sz="4000" b="1" i="0">
                <a:solidFill>
                  <a:schemeClr val="tx2"/>
                </a:solidFill>
                <a:latin typeface="Arial" panose="020B0604020202020204" pitchFamily="34" charset="0"/>
                <a:cs typeface="Arial" panose="020B0604020202020204" pitchFamily="34" charset="0"/>
              </a:defRPr>
            </a:lvl3pPr>
            <a:lvl4pPr marL="1371600" indent="0">
              <a:buFontTx/>
              <a:buNone/>
              <a:defRPr sz="4000" b="1" i="0">
                <a:solidFill>
                  <a:schemeClr val="tx2"/>
                </a:solidFill>
                <a:latin typeface="Arial" panose="020B0604020202020204" pitchFamily="34" charset="0"/>
                <a:cs typeface="Arial" panose="020B0604020202020204" pitchFamily="34" charset="0"/>
              </a:defRPr>
            </a:lvl4pPr>
            <a:lvl5pPr marL="1828800" indent="0">
              <a:buFontTx/>
              <a:buNone/>
              <a:defRPr sz="4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Picture Placeholder 13"/>
          <p:cNvSpPr>
            <a:spLocks noGrp="1"/>
          </p:cNvSpPr>
          <p:nvPr>
            <p:ph type="pic" sz="quarter" idx="12"/>
          </p:nvPr>
        </p:nvSpPr>
        <p:spPr>
          <a:xfrm>
            <a:off x="6858000" y="0"/>
            <a:ext cx="5334000" cy="6858000"/>
          </a:xfrm>
          <a:prstGeom prst="rect">
            <a:avLst/>
          </a:prstGeom>
          <a:solidFill>
            <a:schemeClr val="bg1">
              <a:lumMod val="85000"/>
            </a:schemeClr>
          </a:solidFill>
        </p:spPr>
        <p:txBody>
          <a:bodyPr anchor="ctr"/>
          <a:lstStyle>
            <a:lvl1pPr marL="0" indent="0" algn="ctr">
              <a:buFontTx/>
              <a:buNone/>
              <a:defRPr>
                <a:solidFill>
                  <a:schemeClr val="bg2"/>
                </a:solidFill>
                <a:latin typeface="Arial" panose="020B0604020202020204" pitchFamily="34" charset="0"/>
                <a:cs typeface="Arial" panose="020B0604020202020204" pitchFamily="34" charset="0"/>
              </a:defRPr>
            </a:lvl1pPr>
          </a:lstStyle>
          <a:p>
            <a:pPr lvl="0"/>
            <a:r>
              <a:rPr lang="en-US" noProof="0"/>
              <a:t>Click icon to add picture</a:t>
            </a:r>
          </a:p>
        </p:txBody>
      </p:sp>
      <p:sp>
        <p:nvSpPr>
          <p:cNvPr id="6" name="Text Placeholder 5"/>
          <p:cNvSpPr>
            <a:spLocks noGrp="1"/>
          </p:cNvSpPr>
          <p:nvPr>
            <p:ph type="body" sz="quarter" idx="13"/>
          </p:nvPr>
        </p:nvSpPr>
        <p:spPr>
          <a:xfrm>
            <a:off x="571500" y="1905000"/>
            <a:ext cx="5638800" cy="3927475"/>
          </a:xfrm>
          <a:prstGeom prst="rect">
            <a:avLst/>
          </a:prstGeom>
        </p:spPr>
        <p:txBody>
          <a:bodyPr lIns="0" tIns="0" rIns="0" bIns="0"/>
          <a:lstStyle>
            <a:lvl1pPr marL="228600" marR="0" indent="-228600" algn="l" defTabSz="914400" rtl="0" eaLnBrk="0" fontAlgn="base" latinLnBrk="0" hangingPunct="0">
              <a:lnSpc>
                <a:spcPct val="100000"/>
              </a:lnSpc>
              <a:spcBef>
                <a:spcPts val="1200"/>
              </a:spcBef>
              <a:spcAft>
                <a:spcPct val="0"/>
              </a:spcAft>
              <a:buClr>
                <a:schemeClr val="tx2"/>
              </a:buClr>
              <a:buSzPct val="100000"/>
              <a:buFont typeface="Arial" panose="020B0604020202020204" pitchFamily="34" charset="0"/>
              <a:buChar char="•"/>
              <a:tabLst/>
              <a:defRPr sz="2400" b="0" i="0">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17">
            <a:extLst>
              <a:ext uri="{FF2B5EF4-FFF2-40B4-BE49-F238E27FC236}">
                <a16:creationId xmlns:a16="http://schemas.microsoft.com/office/drawing/2014/main" id="{E2D61839-1060-A68B-8C2E-4C82E2CC03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68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1">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FC2D3B6-DDF3-3E50-B0DF-E5ECE9EF1D28}"/>
              </a:ext>
            </a:extLst>
          </p:cNvPr>
          <p:cNvSpPr/>
          <p:nvPr userDrawn="1"/>
        </p:nvSpPr>
        <p:spPr>
          <a:xfrm>
            <a:off x="11691938" y="6361113"/>
            <a:ext cx="309562" cy="307975"/>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6E788BFA-4864-582E-E784-E286525431D0}"/>
              </a:ext>
            </a:extLst>
          </p:cNvPr>
          <p:cNvSpPr txBox="1">
            <a:spLocks noChangeArrowheads="1"/>
          </p:cNvSpPr>
          <p:nvPr userDrawn="1"/>
        </p:nvSpPr>
        <p:spPr bwMode="auto">
          <a:xfrm>
            <a:off x="11691938" y="6443663"/>
            <a:ext cx="309562" cy="138112"/>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AA9A09A2-BB53-BE42-9567-CFA7C29FDAB6}" type="slidenum">
              <a:rPr lang="en-US" altLang="en-US" sz="900" b="1" smtClean="0">
                <a:solidFill>
                  <a:schemeClr val="bg2"/>
                </a:solidFill>
                <a:latin typeface="Arial" panose="020B0604020202020204" pitchFamily="34" charset="0"/>
                <a:cs typeface="Arial" panose="020B0604020202020204" pitchFamily="34" charset="0"/>
              </a:rPr>
              <a:pPr algn="ctr">
                <a:defRPr/>
              </a:pPr>
              <a:t>‹#›</a:t>
            </a:fld>
            <a:endParaRPr lang="en-US" altLang="en-US" sz="900" b="1">
              <a:solidFill>
                <a:schemeClr val="bg2"/>
              </a:solidFill>
              <a:latin typeface="Arial" panose="020B0604020202020204" pitchFamily="34" charset="0"/>
              <a:cs typeface="Arial" panose="020B0604020202020204" pitchFamily="34" charset="0"/>
            </a:endParaRPr>
          </a:p>
        </p:txBody>
      </p:sp>
      <p:sp>
        <p:nvSpPr>
          <p:cNvPr id="10" name="Text Placeholder 9"/>
          <p:cNvSpPr>
            <a:spLocks noGrp="1"/>
          </p:cNvSpPr>
          <p:nvPr>
            <p:ph type="body" sz="quarter" idx="10"/>
          </p:nvPr>
        </p:nvSpPr>
        <p:spPr>
          <a:xfrm>
            <a:off x="571500" y="647700"/>
            <a:ext cx="8382000" cy="987425"/>
          </a:xfrm>
          <a:prstGeom prst="rect">
            <a:avLst/>
          </a:prstGeom>
        </p:spPr>
        <p:txBody>
          <a:bodyPr lIns="0" tIns="0" rIns="0" bIns="0"/>
          <a:lstStyle>
            <a:lvl1pPr marL="0" indent="0">
              <a:spcBef>
                <a:spcPts val="0"/>
              </a:spcBef>
              <a:buFontTx/>
              <a:buNone/>
              <a:defRPr sz="4000" b="1" i="0">
                <a:solidFill>
                  <a:schemeClr val="tx2"/>
                </a:solidFill>
                <a:latin typeface="Arial" panose="020B0604020202020204" pitchFamily="34" charset="0"/>
                <a:cs typeface="Arial" panose="020B0604020202020204" pitchFamily="34" charset="0"/>
              </a:defRPr>
            </a:lvl1pPr>
            <a:lvl2pPr marL="457200" indent="0">
              <a:buFontTx/>
              <a:buNone/>
              <a:defRPr sz="4000" b="1" i="0">
                <a:solidFill>
                  <a:schemeClr val="tx2"/>
                </a:solidFill>
                <a:latin typeface="Arial" panose="020B0604020202020204" pitchFamily="34" charset="0"/>
                <a:cs typeface="Arial" panose="020B0604020202020204" pitchFamily="34" charset="0"/>
              </a:defRPr>
            </a:lvl2pPr>
            <a:lvl3pPr marL="914400" indent="0">
              <a:buFontTx/>
              <a:buNone/>
              <a:defRPr sz="4000" b="1" i="0">
                <a:solidFill>
                  <a:schemeClr val="tx2"/>
                </a:solidFill>
                <a:latin typeface="Arial" panose="020B0604020202020204" pitchFamily="34" charset="0"/>
                <a:cs typeface="Arial" panose="020B0604020202020204" pitchFamily="34" charset="0"/>
              </a:defRPr>
            </a:lvl3pPr>
            <a:lvl4pPr marL="1371600" indent="0">
              <a:buFontTx/>
              <a:buNone/>
              <a:defRPr sz="4000" b="1" i="0">
                <a:solidFill>
                  <a:schemeClr val="tx2"/>
                </a:solidFill>
                <a:latin typeface="Arial" panose="020B0604020202020204" pitchFamily="34" charset="0"/>
                <a:cs typeface="Arial" panose="020B0604020202020204" pitchFamily="34" charset="0"/>
              </a:defRPr>
            </a:lvl4pPr>
            <a:lvl5pPr marL="1828800" indent="0">
              <a:buFontTx/>
              <a:buNone/>
              <a:defRPr sz="4000" b="1" i="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11"/>
          <p:cNvSpPr>
            <a:spLocks noGrp="1"/>
          </p:cNvSpPr>
          <p:nvPr>
            <p:ph type="body" sz="quarter" idx="11"/>
          </p:nvPr>
        </p:nvSpPr>
        <p:spPr>
          <a:xfrm>
            <a:off x="571500" y="1905001"/>
            <a:ext cx="8382000" cy="3540760"/>
          </a:xfrm>
          <a:prstGeom prst="rect">
            <a:avLst/>
          </a:prstGeom>
        </p:spPr>
        <p:txBody>
          <a:bodyPr lIns="0" tIns="0" rIns="0" bIns="0"/>
          <a:lstStyle>
            <a:lvl1pPr marL="0" marR="0" indent="0" algn="l" defTabSz="914400" rtl="0" eaLnBrk="0" fontAlgn="base" latinLnBrk="0" hangingPunct="0">
              <a:lnSpc>
                <a:spcPct val="100000"/>
              </a:lnSpc>
              <a:spcBef>
                <a:spcPts val="1000"/>
              </a:spcBef>
              <a:spcAft>
                <a:spcPct val="0"/>
              </a:spcAft>
              <a:buClrTx/>
              <a:buSzTx/>
              <a:buFont typeface="Arial" panose="020B0604020202020204" pitchFamily="34" charset="0"/>
              <a:buNone/>
              <a:tabLst/>
              <a:defRPr sz="2400">
                <a:latin typeface="Arial" panose="020B0604020202020204" pitchFamily="34" charset="0"/>
                <a:cs typeface="Arial" panose="020B0604020202020204" pitchFamily="34" charset="0"/>
              </a:defRPr>
            </a:lvl1pPr>
            <a:lvl2pPr marL="457200" indent="0">
              <a:lnSpc>
                <a:spcPct val="100000"/>
              </a:lnSpc>
              <a:buNone/>
              <a:defRPr sz="2400">
                <a:latin typeface="Arial" panose="020B0604020202020204" pitchFamily="34" charset="0"/>
                <a:cs typeface="Arial" panose="020B0604020202020204" pitchFamily="34" charset="0"/>
              </a:defRPr>
            </a:lvl2pPr>
            <a:lvl3pPr marL="914400" indent="0">
              <a:lnSpc>
                <a:spcPct val="100000"/>
              </a:lnSpc>
              <a:buNone/>
              <a:defRPr sz="2400">
                <a:latin typeface="Arial" panose="020B0604020202020204" pitchFamily="34" charset="0"/>
                <a:cs typeface="Arial" panose="020B0604020202020204" pitchFamily="34" charset="0"/>
              </a:defRPr>
            </a:lvl3pPr>
            <a:lvl4pPr marL="1371600" indent="0">
              <a:lnSpc>
                <a:spcPct val="100000"/>
              </a:lnSpc>
              <a:buNone/>
              <a:defRPr sz="2400">
                <a:latin typeface="Arial" panose="020B0604020202020204" pitchFamily="34" charset="0"/>
                <a:cs typeface="Arial" panose="020B0604020202020204" pitchFamily="34" charset="0"/>
              </a:defRPr>
            </a:lvl4pPr>
            <a:lvl5pPr marL="1828800" indent="0">
              <a:lnSpc>
                <a:spcPct val="100000"/>
              </a:lnSpc>
              <a:buNone/>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cxnSp>
        <p:nvCxnSpPr>
          <p:cNvPr id="11" name="Straight Connector 10">
            <a:extLst>
              <a:ext uri="{FF2B5EF4-FFF2-40B4-BE49-F238E27FC236}">
                <a16:creationId xmlns:a16="http://schemas.microsoft.com/office/drawing/2014/main" id="{5D9A0B48-4A78-7C64-B2E7-4886050D0BBE}"/>
              </a:ext>
            </a:extLst>
          </p:cNvPr>
          <p:cNvCxnSpPr>
            <a:cxnSpLocks/>
          </p:cNvCxnSpPr>
          <p:nvPr userDrawn="1"/>
        </p:nvCxnSpPr>
        <p:spPr>
          <a:xfrm>
            <a:off x="2954867" y="6492876"/>
            <a:ext cx="858486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3" name="Picture 17">
            <a:extLst>
              <a:ext uri="{FF2B5EF4-FFF2-40B4-BE49-F238E27FC236}">
                <a16:creationId xmlns:a16="http://schemas.microsoft.com/office/drawing/2014/main" id="{5CD96532-F7BB-74B6-ED5F-0FBEC88800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346232" y="6161469"/>
            <a:ext cx="2277906" cy="4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84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6922" r:id="rId1"/>
    <p:sldLayoutId id="2147486923" r:id="rId2"/>
    <p:sldLayoutId id="2147486924" r:id="rId3"/>
    <p:sldLayoutId id="2147486925" r:id="rId4"/>
    <p:sldLayoutId id="2147486926" r:id="rId5"/>
    <p:sldLayoutId id="2147486931" r:id="rId6"/>
    <p:sldLayoutId id="2147486935" r:id="rId7"/>
    <p:sldLayoutId id="2147486936" r:id="rId8"/>
    <p:sldLayoutId id="2147486937" r:id="rId9"/>
    <p:sldLayoutId id="2147486938" r:id="rId10"/>
    <p:sldLayoutId id="2147486939" r:id="rId11"/>
    <p:sldLayoutId id="2147486940" r:id="rId12"/>
    <p:sldLayoutId id="2147486942" r:id="rId13"/>
    <p:sldLayoutId id="2147486943" r:id="rId14"/>
    <p:sldLayoutId id="2147486963" r:id="rId15"/>
    <p:sldLayoutId id="2147486964" r:id="rId16"/>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9EDBB9-E7EB-506C-3078-FEE4097DF846}"/>
              </a:ext>
            </a:extLst>
          </p:cNvPr>
          <p:cNvSpPr>
            <a:spLocks noGrp="1"/>
          </p:cNvSpPr>
          <p:nvPr>
            <p:ph type="body" sz="quarter" idx="11"/>
          </p:nvPr>
        </p:nvSpPr>
        <p:spPr>
          <a:xfrm>
            <a:off x="3100388" y="4258954"/>
            <a:ext cx="8509000" cy="1187161"/>
          </a:xfrm>
        </p:spPr>
        <p:txBody>
          <a:bodyPr anchor="b" anchorCtr="0"/>
          <a:lstStyle/>
          <a:p>
            <a:r>
              <a:rPr lang="es-419" sz="4800" dirty="0"/>
              <a:t>50 por 50</a:t>
            </a:r>
          </a:p>
          <a:p>
            <a:pPr>
              <a:spcBef>
                <a:spcPts val="0"/>
              </a:spcBef>
            </a:pPr>
            <a:r>
              <a:rPr lang="es-419" sz="2400" b="0" dirty="0"/>
              <a:t>Preparándonos para nuestros próximos 50 años de impacto</a:t>
            </a:r>
          </a:p>
        </p:txBody>
      </p:sp>
      <p:sp>
        <p:nvSpPr>
          <p:cNvPr id="3" name="Text Placeholder 2">
            <a:extLst>
              <a:ext uri="{FF2B5EF4-FFF2-40B4-BE49-F238E27FC236}">
                <a16:creationId xmlns:a16="http://schemas.microsoft.com/office/drawing/2014/main" id="{908C6C91-33CE-3C45-07EE-F1D1819CCA2E}"/>
              </a:ext>
            </a:extLst>
          </p:cNvPr>
          <p:cNvSpPr>
            <a:spLocks noGrp="1"/>
          </p:cNvSpPr>
          <p:nvPr>
            <p:ph type="body" sz="quarter" idx="12"/>
          </p:nvPr>
        </p:nvSpPr>
        <p:spPr/>
        <p:txBody>
          <a:bodyPr/>
          <a:lstStyle/>
          <a:p>
            <a:r>
              <a:rPr lang="es-419" dirty="0"/>
              <a:t>Plan Estratégico 2026-28</a:t>
            </a:r>
          </a:p>
        </p:txBody>
      </p:sp>
      <p:pic>
        <p:nvPicPr>
          <p:cNvPr id="1028" name="Picture 4">
            <a:extLst>
              <a:ext uri="{FF2B5EF4-FFF2-40B4-BE49-F238E27FC236}">
                <a16:creationId xmlns:a16="http://schemas.microsoft.com/office/drawing/2014/main" id="{17CD2D38-29D2-2F4D-29B2-F60A4DA9F6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 y="4071938"/>
            <a:ext cx="2757055" cy="2128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4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Arrow: Up 15">
            <a:extLst>
              <a:ext uri="{FF2B5EF4-FFF2-40B4-BE49-F238E27FC236}">
                <a16:creationId xmlns:a16="http://schemas.microsoft.com/office/drawing/2014/main" id="{1FBF0A0E-5306-D2D3-F786-FB9F4B6EF877}"/>
              </a:ext>
            </a:extLst>
          </p:cNvPr>
          <p:cNvSpPr/>
          <p:nvPr/>
        </p:nvSpPr>
        <p:spPr>
          <a:xfrm>
            <a:off x="264160" y="611369"/>
            <a:ext cx="6368134" cy="1269659"/>
          </a:xfrm>
          <a:custGeom>
            <a:avLst/>
            <a:gdLst>
              <a:gd name="connsiteX0" fmla="*/ 0 w 6368134"/>
              <a:gd name="connsiteY0" fmla="*/ 584161 h 1384366"/>
              <a:gd name="connsiteX1" fmla="*/ 3184067 w 6368134"/>
              <a:gd name="connsiteY1" fmla="*/ 0 h 1384366"/>
              <a:gd name="connsiteX2" fmla="*/ 6368134 w 6368134"/>
              <a:gd name="connsiteY2" fmla="*/ 584161 h 1384366"/>
              <a:gd name="connsiteX3" fmla="*/ 6368134 w 6368134"/>
              <a:gd name="connsiteY3" fmla="*/ 584161 h 1384366"/>
              <a:gd name="connsiteX4" fmla="*/ 6368134 w 6368134"/>
              <a:gd name="connsiteY4" fmla="*/ 1384366 h 1384366"/>
              <a:gd name="connsiteX5" fmla="*/ 0 w 6368134"/>
              <a:gd name="connsiteY5" fmla="*/ 1384366 h 1384366"/>
              <a:gd name="connsiteX6" fmla="*/ 0 w 6368134"/>
              <a:gd name="connsiteY6" fmla="*/ 584161 h 1384366"/>
              <a:gd name="connsiteX0" fmla="*/ 0 w 6368134"/>
              <a:gd name="connsiteY0" fmla="*/ 344675 h 1144880"/>
              <a:gd name="connsiteX1" fmla="*/ 3173181 w 6368134"/>
              <a:gd name="connsiteY1" fmla="*/ 0 h 1144880"/>
              <a:gd name="connsiteX2" fmla="*/ 6368134 w 6368134"/>
              <a:gd name="connsiteY2" fmla="*/ 344675 h 1144880"/>
              <a:gd name="connsiteX3" fmla="*/ 6368134 w 6368134"/>
              <a:gd name="connsiteY3" fmla="*/ 344675 h 1144880"/>
              <a:gd name="connsiteX4" fmla="*/ 6368134 w 6368134"/>
              <a:gd name="connsiteY4" fmla="*/ 1144880 h 1144880"/>
              <a:gd name="connsiteX5" fmla="*/ 0 w 6368134"/>
              <a:gd name="connsiteY5" fmla="*/ 1144880 h 1144880"/>
              <a:gd name="connsiteX6" fmla="*/ 0 w 6368134"/>
              <a:gd name="connsiteY6" fmla="*/ 344675 h 11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34" h="1144880">
                <a:moveTo>
                  <a:pt x="0" y="344675"/>
                </a:moveTo>
                <a:lnTo>
                  <a:pt x="3173181" y="0"/>
                </a:lnTo>
                <a:lnTo>
                  <a:pt x="6368134" y="344675"/>
                </a:lnTo>
                <a:lnTo>
                  <a:pt x="6368134" y="344675"/>
                </a:lnTo>
                <a:lnTo>
                  <a:pt x="6368134" y="1144880"/>
                </a:lnTo>
                <a:lnTo>
                  <a:pt x="0" y="1144880"/>
                </a:lnTo>
                <a:lnTo>
                  <a:pt x="0" y="344675"/>
                </a:lnTo>
                <a:close/>
              </a:path>
            </a:pathLst>
          </a:cu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a:solidFill>
                <a:schemeClr val="tx1"/>
              </a:solidFill>
            </a:endParaRPr>
          </a:p>
        </p:txBody>
      </p:sp>
      <p:sp>
        <p:nvSpPr>
          <p:cNvPr id="14" name="Text Placeholder 4">
            <a:extLst>
              <a:ext uri="{FF2B5EF4-FFF2-40B4-BE49-F238E27FC236}">
                <a16:creationId xmlns:a16="http://schemas.microsoft.com/office/drawing/2014/main" id="{A089EA3C-542E-6507-B94B-1D66F6DF24EB}"/>
              </a:ext>
            </a:extLst>
          </p:cNvPr>
          <p:cNvSpPr txBox="1">
            <a:spLocks/>
          </p:cNvSpPr>
          <p:nvPr/>
        </p:nvSpPr>
        <p:spPr>
          <a:xfrm>
            <a:off x="571500" y="769764"/>
            <a:ext cx="5638800" cy="987425"/>
          </a:xfrm>
          <a:prstGeom prst="rect">
            <a:avLst/>
          </a:prstGeom>
        </p:spPr>
        <p:txBody>
          <a:bodyPr lIns="0" tIns="0" rIns="0" bIns="0" anchor="b" anchorCtr="0"/>
          <a:lstStyle>
            <a:lvl1pPr marL="0" indent="0" algn="l" rtl="0" eaLnBrk="1" fontAlgn="base" hangingPunct="1">
              <a:lnSpc>
                <a:spcPct val="90000"/>
              </a:lnSpc>
              <a:spcBef>
                <a:spcPts val="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1pPr>
            <a:lvl2pPr marL="4572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2pPr>
            <a:lvl3pPr marL="9144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3pPr>
            <a:lvl4pPr marL="13716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4pPr>
            <a:lvl5pPr marL="18288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dirty="0">
                <a:solidFill>
                  <a:schemeClr val="bg1"/>
                </a:solidFill>
              </a:rPr>
              <a:t>Redoblar esfuerzos</a:t>
            </a:r>
          </a:p>
        </p:txBody>
      </p:sp>
      <p:sp>
        <p:nvSpPr>
          <p:cNvPr id="15" name="Rectangle: Rounded Corners 8">
            <a:extLst>
              <a:ext uri="{FF2B5EF4-FFF2-40B4-BE49-F238E27FC236}">
                <a16:creationId xmlns:a16="http://schemas.microsoft.com/office/drawing/2014/main" id="{B4012B79-FF8C-E05C-79A3-694DE2DD1568}"/>
              </a:ext>
            </a:extLst>
          </p:cNvPr>
          <p:cNvSpPr/>
          <p:nvPr/>
        </p:nvSpPr>
        <p:spPr>
          <a:xfrm>
            <a:off x="264160" y="2195079"/>
            <a:ext cx="6368134" cy="11271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6" name="Rectangle: Rounded Corners 9">
            <a:extLst>
              <a:ext uri="{FF2B5EF4-FFF2-40B4-BE49-F238E27FC236}">
                <a16:creationId xmlns:a16="http://schemas.microsoft.com/office/drawing/2014/main" id="{CA67BCC2-87DB-CA91-7DCE-1F0C437DC059}"/>
              </a:ext>
            </a:extLst>
          </p:cNvPr>
          <p:cNvSpPr/>
          <p:nvPr/>
        </p:nvSpPr>
        <p:spPr>
          <a:xfrm>
            <a:off x="264160" y="1981696"/>
            <a:ext cx="6368134" cy="11271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7" name="Rectangle: Rounded Corners 11">
            <a:extLst>
              <a:ext uri="{FF2B5EF4-FFF2-40B4-BE49-F238E27FC236}">
                <a16:creationId xmlns:a16="http://schemas.microsoft.com/office/drawing/2014/main" id="{28351F85-1D3D-F5DE-10F6-E4561E3BE945}"/>
              </a:ext>
            </a:extLst>
          </p:cNvPr>
          <p:cNvSpPr/>
          <p:nvPr/>
        </p:nvSpPr>
        <p:spPr>
          <a:xfrm>
            <a:off x="264159" y="2417593"/>
            <a:ext cx="6368134" cy="112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pic>
        <p:nvPicPr>
          <p:cNvPr id="6" name="Picture Placeholder 5" descr="A person sitting in the grass&#10;&#10;Description automatically generated">
            <a:extLst>
              <a:ext uri="{FF2B5EF4-FFF2-40B4-BE49-F238E27FC236}">
                <a16:creationId xmlns:a16="http://schemas.microsoft.com/office/drawing/2014/main" id="{12E9653E-61A5-BB67-76B0-FF03AA753C5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p:blipFill>
        <p:spPr>
          <a:xfrm>
            <a:off x="6858000" y="0"/>
            <a:ext cx="5334000" cy="6858000"/>
          </a:xfrm>
        </p:spPr>
      </p:pic>
      <p:sp>
        <p:nvSpPr>
          <p:cNvPr id="23" name="Text Placeholder 2">
            <a:extLst>
              <a:ext uri="{FF2B5EF4-FFF2-40B4-BE49-F238E27FC236}">
                <a16:creationId xmlns:a16="http://schemas.microsoft.com/office/drawing/2014/main" id="{9E906DD4-0DA9-1F82-BA24-2F1E7F6249F9}"/>
              </a:ext>
            </a:extLst>
          </p:cNvPr>
          <p:cNvSpPr txBox="1">
            <a:spLocks/>
          </p:cNvSpPr>
          <p:nvPr/>
        </p:nvSpPr>
        <p:spPr>
          <a:xfrm>
            <a:off x="417829" y="2844359"/>
            <a:ext cx="6060793" cy="2813064"/>
          </a:xfrm>
          <a:prstGeom prst="rect">
            <a:avLst/>
          </a:prstGeom>
        </p:spPr>
        <p:txBody>
          <a:bodyPr lIns="0" tIns="0" rIns="0" bIns="0"/>
          <a:lstStyle>
            <a:lvl1pPr marL="228600" marR="0" indent="-228600" algn="l" defTabSz="914400" rtl="0" eaLnBrk="0" fontAlgn="base" latinLnBrk="0" hangingPunct="0">
              <a:lnSpc>
                <a:spcPct val="100000"/>
              </a:lnSpc>
              <a:spcBef>
                <a:spcPts val="1200"/>
              </a:spcBef>
              <a:spcAft>
                <a:spcPct val="0"/>
              </a:spcAft>
              <a:buClr>
                <a:schemeClr val="tx2"/>
              </a:buClr>
              <a:buSzPct val="100000"/>
              <a:buFont typeface="Arial" panose="020B0604020202020204" pitchFamily="34" charset="0"/>
              <a:buChar char="•"/>
              <a:tabLst/>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dirty="0"/>
              <a:t>Mejoramiento y conservación de viviendas</a:t>
            </a:r>
          </a:p>
          <a:p>
            <a:r>
              <a:rPr lang="es-419" dirty="0"/>
              <a:t>Resiliencia ante el cambio climático</a:t>
            </a:r>
          </a:p>
          <a:p>
            <a:r>
              <a:rPr lang="es-419" dirty="0"/>
              <a:t>Preparación y recuperación ante desastres</a:t>
            </a:r>
          </a:p>
          <a:p>
            <a:r>
              <a:rPr lang="es-419" dirty="0"/>
              <a:t>Sistemas de financiamiento de vivienda</a:t>
            </a:r>
          </a:p>
          <a:p>
            <a:r>
              <a:rPr lang="es-419" dirty="0"/>
              <a:t>Incidencia liderada localmente</a:t>
            </a:r>
          </a:p>
        </p:txBody>
      </p:sp>
    </p:spTree>
    <p:extLst>
      <p:ext uri="{BB962C8B-B14F-4D97-AF65-F5344CB8AC3E}">
        <p14:creationId xmlns:p14="http://schemas.microsoft.com/office/powerpoint/2010/main" val="150123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92EC59-C835-466F-EB2A-854D0F636311}"/>
            </a:ext>
          </a:extLst>
        </p:cNvPr>
        <p:cNvGrpSpPr/>
        <p:nvPr/>
      </p:nvGrpSpPr>
      <p:grpSpPr>
        <a:xfrm>
          <a:off x="0" y="0"/>
          <a:ext cx="0" cy="0"/>
          <a:chOff x="0" y="0"/>
          <a:chExt cx="0" cy="0"/>
        </a:xfrm>
      </p:grpSpPr>
      <p:pic>
        <p:nvPicPr>
          <p:cNvPr id="6" name="Picture Placeholder 5" descr="A person smiling at camera&#10;&#10;Description automatically generated">
            <a:extLst>
              <a:ext uri="{FF2B5EF4-FFF2-40B4-BE49-F238E27FC236}">
                <a16:creationId xmlns:a16="http://schemas.microsoft.com/office/drawing/2014/main" id="{F8231D0F-7532-C211-CF77-35E2755140A9}"/>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
        <p:nvSpPr>
          <p:cNvPr id="16" name="Arrow: Up 15">
            <a:extLst>
              <a:ext uri="{FF2B5EF4-FFF2-40B4-BE49-F238E27FC236}">
                <a16:creationId xmlns:a16="http://schemas.microsoft.com/office/drawing/2014/main" id="{329E9549-03FD-035F-2550-18967F7431F6}"/>
              </a:ext>
            </a:extLst>
          </p:cNvPr>
          <p:cNvSpPr/>
          <p:nvPr/>
        </p:nvSpPr>
        <p:spPr>
          <a:xfrm>
            <a:off x="264160" y="611369"/>
            <a:ext cx="6368134" cy="1269659"/>
          </a:xfrm>
          <a:custGeom>
            <a:avLst/>
            <a:gdLst>
              <a:gd name="connsiteX0" fmla="*/ 0 w 6368134"/>
              <a:gd name="connsiteY0" fmla="*/ 584161 h 1384366"/>
              <a:gd name="connsiteX1" fmla="*/ 3184067 w 6368134"/>
              <a:gd name="connsiteY1" fmla="*/ 0 h 1384366"/>
              <a:gd name="connsiteX2" fmla="*/ 6368134 w 6368134"/>
              <a:gd name="connsiteY2" fmla="*/ 584161 h 1384366"/>
              <a:gd name="connsiteX3" fmla="*/ 6368134 w 6368134"/>
              <a:gd name="connsiteY3" fmla="*/ 584161 h 1384366"/>
              <a:gd name="connsiteX4" fmla="*/ 6368134 w 6368134"/>
              <a:gd name="connsiteY4" fmla="*/ 1384366 h 1384366"/>
              <a:gd name="connsiteX5" fmla="*/ 0 w 6368134"/>
              <a:gd name="connsiteY5" fmla="*/ 1384366 h 1384366"/>
              <a:gd name="connsiteX6" fmla="*/ 0 w 6368134"/>
              <a:gd name="connsiteY6" fmla="*/ 584161 h 1384366"/>
              <a:gd name="connsiteX0" fmla="*/ 0 w 6368134"/>
              <a:gd name="connsiteY0" fmla="*/ 344675 h 1144880"/>
              <a:gd name="connsiteX1" fmla="*/ 3173181 w 6368134"/>
              <a:gd name="connsiteY1" fmla="*/ 0 h 1144880"/>
              <a:gd name="connsiteX2" fmla="*/ 6368134 w 6368134"/>
              <a:gd name="connsiteY2" fmla="*/ 344675 h 1144880"/>
              <a:gd name="connsiteX3" fmla="*/ 6368134 w 6368134"/>
              <a:gd name="connsiteY3" fmla="*/ 344675 h 1144880"/>
              <a:gd name="connsiteX4" fmla="*/ 6368134 w 6368134"/>
              <a:gd name="connsiteY4" fmla="*/ 1144880 h 1144880"/>
              <a:gd name="connsiteX5" fmla="*/ 0 w 6368134"/>
              <a:gd name="connsiteY5" fmla="*/ 1144880 h 1144880"/>
              <a:gd name="connsiteX6" fmla="*/ 0 w 6368134"/>
              <a:gd name="connsiteY6" fmla="*/ 344675 h 11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34" h="1144880">
                <a:moveTo>
                  <a:pt x="0" y="344675"/>
                </a:moveTo>
                <a:lnTo>
                  <a:pt x="3173181" y="0"/>
                </a:lnTo>
                <a:lnTo>
                  <a:pt x="6368134" y="344675"/>
                </a:lnTo>
                <a:lnTo>
                  <a:pt x="6368134" y="344675"/>
                </a:lnTo>
                <a:lnTo>
                  <a:pt x="6368134" y="1144880"/>
                </a:lnTo>
                <a:lnTo>
                  <a:pt x="0" y="1144880"/>
                </a:lnTo>
                <a:lnTo>
                  <a:pt x="0" y="344675"/>
                </a:lnTo>
                <a:close/>
              </a:path>
            </a:pathLst>
          </a:cu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8" name="Text Placeholder 4">
            <a:extLst>
              <a:ext uri="{FF2B5EF4-FFF2-40B4-BE49-F238E27FC236}">
                <a16:creationId xmlns:a16="http://schemas.microsoft.com/office/drawing/2014/main" id="{74F0D9B9-3EA3-CC81-695F-D7708A1ECAEC}"/>
              </a:ext>
            </a:extLst>
          </p:cNvPr>
          <p:cNvSpPr txBox="1">
            <a:spLocks/>
          </p:cNvSpPr>
          <p:nvPr/>
        </p:nvSpPr>
        <p:spPr>
          <a:xfrm>
            <a:off x="571499" y="769764"/>
            <a:ext cx="6060793" cy="987425"/>
          </a:xfrm>
          <a:prstGeom prst="rect">
            <a:avLst/>
          </a:prstGeom>
        </p:spPr>
        <p:txBody>
          <a:bodyPr lIns="0" tIns="0" rIns="0" bIns="0" anchor="b" anchorCtr="0"/>
          <a:lstStyle>
            <a:lvl1pPr marL="0" indent="0" algn="l" rtl="0" eaLnBrk="1" fontAlgn="base" hangingPunct="1">
              <a:lnSpc>
                <a:spcPct val="90000"/>
              </a:lnSpc>
              <a:spcBef>
                <a:spcPts val="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1pPr>
            <a:lvl2pPr marL="4572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2pPr>
            <a:lvl3pPr marL="9144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3pPr>
            <a:lvl4pPr marL="13716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4pPr>
            <a:lvl5pPr marL="18288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sz="3200" dirty="0">
                <a:solidFill>
                  <a:schemeClr val="bg1"/>
                </a:solidFill>
                <a:latin typeface="Arial"/>
                <a:cs typeface="Arial"/>
              </a:rPr>
              <a:t>Hipótesis para el crecimiento</a:t>
            </a:r>
            <a:endParaRPr lang="es-419" sz="3200" b="0" dirty="0">
              <a:solidFill>
                <a:srgbClr val="000000"/>
              </a:solidFill>
              <a:latin typeface="Arial"/>
              <a:cs typeface="Arial"/>
            </a:endParaRPr>
          </a:p>
        </p:txBody>
      </p:sp>
      <p:sp>
        <p:nvSpPr>
          <p:cNvPr id="20" name="Text Placeholder 2">
            <a:extLst>
              <a:ext uri="{FF2B5EF4-FFF2-40B4-BE49-F238E27FC236}">
                <a16:creationId xmlns:a16="http://schemas.microsoft.com/office/drawing/2014/main" id="{FF9B266B-FE0F-4174-051E-CDD00BD2EB50}"/>
              </a:ext>
            </a:extLst>
          </p:cNvPr>
          <p:cNvSpPr txBox="1">
            <a:spLocks/>
          </p:cNvSpPr>
          <p:nvPr/>
        </p:nvSpPr>
        <p:spPr>
          <a:xfrm>
            <a:off x="571500" y="2844359"/>
            <a:ext cx="5638800" cy="2813064"/>
          </a:xfrm>
          <a:prstGeom prst="rect">
            <a:avLst/>
          </a:prstGeom>
        </p:spPr>
        <p:txBody>
          <a:bodyPr lIns="0" tIns="0" rIns="0" bIns="0" anchor="t"/>
          <a:lstStyle>
            <a:lvl1pPr marL="228600" marR="0" indent="-228600" algn="l" defTabSz="914400" rtl="0" eaLnBrk="0" fontAlgn="base" latinLnBrk="0" hangingPunct="0">
              <a:lnSpc>
                <a:spcPct val="100000"/>
              </a:lnSpc>
              <a:spcBef>
                <a:spcPts val="1200"/>
              </a:spcBef>
              <a:spcAft>
                <a:spcPct val="0"/>
              </a:spcAft>
              <a:buClr>
                <a:schemeClr val="tx2"/>
              </a:buClr>
              <a:buSzPct val="100000"/>
              <a:buFont typeface="Arial" panose="020B0604020202020204" pitchFamily="34" charset="0"/>
              <a:buChar char="•"/>
              <a:tabLst/>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dirty="0">
                <a:latin typeface="Arial"/>
                <a:cs typeface="Arial"/>
              </a:rPr>
              <a:t>Integrar el cambio de los sistemas de mercado</a:t>
            </a:r>
          </a:p>
          <a:p>
            <a:r>
              <a:rPr lang="es-419" dirty="0">
                <a:latin typeface="Arial"/>
                <a:cs typeface="Arial"/>
              </a:rPr>
              <a:t>Invertir en investigación</a:t>
            </a:r>
            <a:endParaRPr lang="es-419" dirty="0"/>
          </a:p>
          <a:p>
            <a:r>
              <a:rPr lang="es-419" dirty="0">
                <a:latin typeface="Arial"/>
                <a:cs typeface="Arial"/>
              </a:rPr>
              <a:t>Voluntariado local</a:t>
            </a:r>
            <a:endParaRPr lang="es-419" dirty="0"/>
          </a:p>
          <a:p>
            <a:r>
              <a:rPr lang="es-419" dirty="0">
                <a:latin typeface="Arial"/>
                <a:cs typeface="Arial"/>
              </a:rPr>
              <a:t>Liderazgo de pensamiento</a:t>
            </a:r>
            <a:endParaRPr lang="es-419" dirty="0"/>
          </a:p>
          <a:p>
            <a:r>
              <a:rPr lang="es-419" dirty="0">
                <a:latin typeface="Arial"/>
                <a:cs typeface="Arial"/>
              </a:rPr>
              <a:t>Países de demostración</a:t>
            </a:r>
            <a:endParaRPr lang="es-419" dirty="0"/>
          </a:p>
        </p:txBody>
      </p:sp>
      <p:sp>
        <p:nvSpPr>
          <p:cNvPr id="11" name="Rectangle: Rounded Corners 8">
            <a:extLst>
              <a:ext uri="{FF2B5EF4-FFF2-40B4-BE49-F238E27FC236}">
                <a16:creationId xmlns:a16="http://schemas.microsoft.com/office/drawing/2014/main" id="{D1CCF5FB-2D41-BCA6-EECB-8E87D877E11F}"/>
              </a:ext>
            </a:extLst>
          </p:cNvPr>
          <p:cNvSpPr/>
          <p:nvPr/>
        </p:nvSpPr>
        <p:spPr>
          <a:xfrm>
            <a:off x="264160" y="2195079"/>
            <a:ext cx="6368134" cy="11271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3" name="Rectangle: Rounded Corners 9">
            <a:extLst>
              <a:ext uri="{FF2B5EF4-FFF2-40B4-BE49-F238E27FC236}">
                <a16:creationId xmlns:a16="http://schemas.microsoft.com/office/drawing/2014/main" id="{5778B2C1-A0B8-7DC0-CE3E-C82951AEA5EC}"/>
              </a:ext>
            </a:extLst>
          </p:cNvPr>
          <p:cNvSpPr/>
          <p:nvPr/>
        </p:nvSpPr>
        <p:spPr>
          <a:xfrm>
            <a:off x="264160" y="1981696"/>
            <a:ext cx="6368134" cy="11271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5" name="Rectangle: Rounded Corners 11">
            <a:extLst>
              <a:ext uri="{FF2B5EF4-FFF2-40B4-BE49-F238E27FC236}">
                <a16:creationId xmlns:a16="http://schemas.microsoft.com/office/drawing/2014/main" id="{544BE994-61D5-E927-6AA4-9BD09BA7947B}"/>
              </a:ext>
            </a:extLst>
          </p:cNvPr>
          <p:cNvSpPr/>
          <p:nvPr/>
        </p:nvSpPr>
        <p:spPr>
          <a:xfrm>
            <a:off x="264159" y="2417593"/>
            <a:ext cx="6368134" cy="112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Tree>
    <p:extLst>
      <p:ext uri="{BB962C8B-B14F-4D97-AF65-F5344CB8AC3E}">
        <p14:creationId xmlns:p14="http://schemas.microsoft.com/office/powerpoint/2010/main" val="178432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5FB607-4B11-CB9E-DB20-46C030C12E03}"/>
            </a:ext>
          </a:extLst>
        </p:cNvPr>
        <p:cNvGrpSpPr/>
        <p:nvPr/>
      </p:nvGrpSpPr>
      <p:grpSpPr>
        <a:xfrm>
          <a:off x="0" y="0"/>
          <a:ext cx="0" cy="0"/>
          <a:chOff x="0" y="0"/>
          <a:chExt cx="0" cy="0"/>
        </a:xfrm>
      </p:grpSpPr>
      <p:sp>
        <p:nvSpPr>
          <p:cNvPr id="3" name="Arrow: Up 15">
            <a:extLst>
              <a:ext uri="{FF2B5EF4-FFF2-40B4-BE49-F238E27FC236}">
                <a16:creationId xmlns:a16="http://schemas.microsoft.com/office/drawing/2014/main" id="{09EFB78E-5204-46D4-B900-007F5BB0F9B2}"/>
              </a:ext>
            </a:extLst>
          </p:cNvPr>
          <p:cNvSpPr/>
          <p:nvPr/>
        </p:nvSpPr>
        <p:spPr>
          <a:xfrm>
            <a:off x="779318" y="1350284"/>
            <a:ext cx="10633364" cy="4380734"/>
          </a:xfrm>
          <a:custGeom>
            <a:avLst/>
            <a:gdLst>
              <a:gd name="connsiteX0" fmla="*/ 0 w 10633364"/>
              <a:gd name="connsiteY0" fmla="*/ 622298 h 1474744"/>
              <a:gd name="connsiteX1" fmla="*/ 5316682 w 10633364"/>
              <a:gd name="connsiteY1" fmla="*/ 0 h 1474744"/>
              <a:gd name="connsiteX2" fmla="*/ 10633364 w 10633364"/>
              <a:gd name="connsiteY2" fmla="*/ 622298 h 1474744"/>
              <a:gd name="connsiteX3" fmla="*/ 10633364 w 10633364"/>
              <a:gd name="connsiteY3" fmla="*/ 622298 h 1474744"/>
              <a:gd name="connsiteX4" fmla="*/ 10633364 w 10633364"/>
              <a:gd name="connsiteY4" fmla="*/ 1474744 h 1474744"/>
              <a:gd name="connsiteX5" fmla="*/ 0 w 10633364"/>
              <a:gd name="connsiteY5" fmla="*/ 1474744 h 1474744"/>
              <a:gd name="connsiteX6" fmla="*/ 0 w 10633364"/>
              <a:gd name="connsiteY6" fmla="*/ 622298 h 1474744"/>
              <a:gd name="connsiteX0" fmla="*/ 0 w 10633364"/>
              <a:gd name="connsiteY0" fmla="*/ 622298 h 3965025"/>
              <a:gd name="connsiteX1" fmla="*/ 5316682 w 10633364"/>
              <a:gd name="connsiteY1" fmla="*/ 0 h 3965025"/>
              <a:gd name="connsiteX2" fmla="*/ 10633364 w 10633364"/>
              <a:gd name="connsiteY2" fmla="*/ 622298 h 3965025"/>
              <a:gd name="connsiteX3" fmla="*/ 10633364 w 10633364"/>
              <a:gd name="connsiteY3" fmla="*/ 622298 h 3965025"/>
              <a:gd name="connsiteX4" fmla="*/ 10633364 w 10633364"/>
              <a:gd name="connsiteY4" fmla="*/ 1474744 h 3965025"/>
              <a:gd name="connsiteX5" fmla="*/ 0 w 10633364"/>
              <a:gd name="connsiteY5" fmla="*/ 3965025 h 3965025"/>
              <a:gd name="connsiteX6" fmla="*/ 0 w 10633364"/>
              <a:gd name="connsiteY6" fmla="*/ 622298 h 3965025"/>
              <a:gd name="connsiteX0" fmla="*/ 0 w 10633364"/>
              <a:gd name="connsiteY0" fmla="*/ 622298 h 3965025"/>
              <a:gd name="connsiteX1" fmla="*/ 5316682 w 10633364"/>
              <a:gd name="connsiteY1" fmla="*/ 0 h 3965025"/>
              <a:gd name="connsiteX2" fmla="*/ 10633364 w 10633364"/>
              <a:gd name="connsiteY2" fmla="*/ 622298 h 3965025"/>
              <a:gd name="connsiteX3" fmla="*/ 10633364 w 10633364"/>
              <a:gd name="connsiteY3" fmla="*/ 622298 h 3965025"/>
              <a:gd name="connsiteX4" fmla="*/ 10633364 w 10633364"/>
              <a:gd name="connsiteY4" fmla="*/ 3965025 h 3965025"/>
              <a:gd name="connsiteX5" fmla="*/ 0 w 10633364"/>
              <a:gd name="connsiteY5" fmla="*/ 3965025 h 3965025"/>
              <a:gd name="connsiteX6" fmla="*/ 0 w 10633364"/>
              <a:gd name="connsiteY6" fmla="*/ 622298 h 3965025"/>
              <a:gd name="connsiteX0" fmla="*/ 0 w 10633364"/>
              <a:gd name="connsiteY0" fmla="*/ 377818 h 3720545"/>
              <a:gd name="connsiteX1" fmla="*/ 5306954 w 10633364"/>
              <a:gd name="connsiteY1" fmla="*/ 0 h 3720545"/>
              <a:gd name="connsiteX2" fmla="*/ 10633364 w 10633364"/>
              <a:gd name="connsiteY2" fmla="*/ 377818 h 3720545"/>
              <a:gd name="connsiteX3" fmla="*/ 10633364 w 10633364"/>
              <a:gd name="connsiteY3" fmla="*/ 377818 h 3720545"/>
              <a:gd name="connsiteX4" fmla="*/ 10633364 w 10633364"/>
              <a:gd name="connsiteY4" fmla="*/ 3720545 h 3720545"/>
              <a:gd name="connsiteX5" fmla="*/ 0 w 10633364"/>
              <a:gd name="connsiteY5" fmla="*/ 3720545 h 3720545"/>
              <a:gd name="connsiteX6" fmla="*/ 0 w 10633364"/>
              <a:gd name="connsiteY6" fmla="*/ 377818 h 372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3364" h="3720545">
                <a:moveTo>
                  <a:pt x="0" y="377818"/>
                </a:moveTo>
                <a:lnTo>
                  <a:pt x="5306954" y="0"/>
                </a:lnTo>
                <a:lnTo>
                  <a:pt x="10633364" y="377818"/>
                </a:lnTo>
                <a:lnTo>
                  <a:pt x="10633364" y="377818"/>
                </a:lnTo>
                <a:lnTo>
                  <a:pt x="10633364" y="3720545"/>
                </a:lnTo>
                <a:lnTo>
                  <a:pt x="0" y="3720545"/>
                </a:lnTo>
                <a:lnTo>
                  <a:pt x="0" y="377818"/>
                </a:lnTo>
                <a:close/>
              </a:path>
            </a:pathLst>
          </a:cu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4" name="Rectangle: Rounded Corners 3">
            <a:extLst>
              <a:ext uri="{FF2B5EF4-FFF2-40B4-BE49-F238E27FC236}">
                <a16:creationId xmlns:a16="http://schemas.microsoft.com/office/drawing/2014/main" id="{60F32A37-6566-B7C7-6759-03E0501D9022}"/>
              </a:ext>
            </a:extLst>
          </p:cNvPr>
          <p:cNvSpPr/>
          <p:nvPr/>
        </p:nvSpPr>
        <p:spPr>
          <a:xfrm>
            <a:off x="779318" y="5802293"/>
            <a:ext cx="10633364" cy="8312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6" name="Rectangle: Rounded Corners 5">
            <a:extLst>
              <a:ext uri="{FF2B5EF4-FFF2-40B4-BE49-F238E27FC236}">
                <a16:creationId xmlns:a16="http://schemas.microsoft.com/office/drawing/2014/main" id="{D7D0AD83-3C82-C024-B769-20248F09FC05}"/>
              </a:ext>
            </a:extLst>
          </p:cNvPr>
          <p:cNvSpPr/>
          <p:nvPr/>
        </p:nvSpPr>
        <p:spPr>
          <a:xfrm>
            <a:off x="779318" y="5954693"/>
            <a:ext cx="10633364" cy="83127"/>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7" name="Rectangle: Rounded Corners 6">
            <a:extLst>
              <a:ext uri="{FF2B5EF4-FFF2-40B4-BE49-F238E27FC236}">
                <a16:creationId xmlns:a16="http://schemas.microsoft.com/office/drawing/2014/main" id="{23F804FD-03A7-5B36-6C15-3B196FD7D5D8}"/>
              </a:ext>
            </a:extLst>
          </p:cNvPr>
          <p:cNvSpPr/>
          <p:nvPr/>
        </p:nvSpPr>
        <p:spPr>
          <a:xfrm>
            <a:off x="779318" y="6107093"/>
            <a:ext cx="10633364" cy="8312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7" name="Rectangle: Rounded Corners 16">
            <a:extLst>
              <a:ext uri="{FF2B5EF4-FFF2-40B4-BE49-F238E27FC236}">
                <a16:creationId xmlns:a16="http://schemas.microsoft.com/office/drawing/2014/main" id="{00BCDC39-06E0-D196-19A6-34B7861EC507}"/>
              </a:ext>
            </a:extLst>
          </p:cNvPr>
          <p:cNvSpPr/>
          <p:nvPr/>
        </p:nvSpPr>
        <p:spPr>
          <a:xfrm>
            <a:off x="924560" y="1888865"/>
            <a:ext cx="3340495" cy="37019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182880" tIns="274320" rtlCol="0" anchor="t" anchorCtr="0">
            <a:noAutofit/>
          </a:bodyPr>
          <a:lstStyle/>
          <a:p>
            <a:pPr>
              <a:lnSpc>
                <a:spcPct val="80000"/>
              </a:lnSpc>
            </a:pPr>
            <a:r>
              <a:rPr lang="es-419" sz="2600" b="1" dirty="0">
                <a:solidFill>
                  <a:schemeClr val="tx1"/>
                </a:solidFill>
                <a:latin typeface="Arial" panose="020B0604020202020204" pitchFamily="34" charset="0"/>
                <a:cs typeface="Arial" panose="020B0604020202020204" pitchFamily="34" charset="0"/>
              </a:rPr>
              <a:t>Construir </a:t>
            </a:r>
            <a:r>
              <a:rPr lang="es-419" sz="2600" b="1" dirty="0">
                <a:solidFill>
                  <a:schemeClr val="tx2"/>
                </a:solidFill>
                <a:latin typeface="Arial" panose="020B0604020202020204" pitchFamily="34" charset="0"/>
                <a:cs typeface="Arial" panose="020B0604020202020204" pitchFamily="34" charset="0"/>
              </a:rPr>
              <a:t>más </a:t>
            </a:r>
            <a:br>
              <a:rPr lang="es-419" sz="2600" b="1" dirty="0">
                <a:solidFill>
                  <a:schemeClr val="tx2"/>
                </a:solidFill>
                <a:latin typeface="Arial" panose="020B0604020202020204" pitchFamily="34" charset="0"/>
                <a:cs typeface="Arial" panose="020B0604020202020204" pitchFamily="34" charset="0"/>
              </a:rPr>
            </a:br>
            <a:r>
              <a:rPr lang="es-419" sz="2600" b="1" dirty="0">
                <a:solidFill>
                  <a:schemeClr val="tx2"/>
                </a:solidFill>
                <a:latin typeface="Arial" panose="020B0604020202020204" pitchFamily="34" charset="0"/>
                <a:cs typeface="Arial" panose="020B0604020202020204" pitchFamily="34" charset="0"/>
              </a:rPr>
              <a:t>y mejores viviendas</a:t>
            </a:r>
          </a:p>
          <a:p>
            <a:pPr>
              <a:spcBef>
                <a:spcPts val="1200"/>
              </a:spcBef>
            </a:pPr>
            <a:r>
              <a:rPr lang="es-419" sz="1600" dirty="0">
                <a:solidFill>
                  <a:schemeClr val="tx2"/>
                </a:solidFill>
                <a:latin typeface="Arial" panose="020B0604020202020204" pitchFamily="34" charset="0"/>
                <a:cs typeface="Arial" panose="020B0604020202020204" pitchFamily="34" charset="0"/>
              </a:rPr>
              <a:t>Mejorar las condiciones de vivienda para </a:t>
            </a:r>
            <a:r>
              <a:rPr lang="es-419" sz="1600" b="1" dirty="0">
                <a:solidFill>
                  <a:schemeClr val="bg2"/>
                </a:solidFill>
                <a:latin typeface="Arial" panose="020B0604020202020204" pitchFamily="34" charset="0"/>
                <a:cs typeface="Arial" panose="020B0604020202020204" pitchFamily="34" charset="0"/>
              </a:rPr>
              <a:t>3 millones de </a:t>
            </a:r>
            <a:r>
              <a:rPr lang="es-419" sz="1600" dirty="0">
                <a:solidFill>
                  <a:schemeClr val="bg2"/>
                </a:solidFill>
                <a:latin typeface="Arial" panose="020B0604020202020204" pitchFamily="34" charset="0"/>
                <a:cs typeface="Arial" panose="020B0604020202020204" pitchFamily="34" charset="0"/>
              </a:rPr>
              <a:t>personas </a:t>
            </a:r>
            <a:r>
              <a:rPr lang="es-419" sz="1600" dirty="0">
                <a:solidFill>
                  <a:schemeClr val="tx2"/>
                </a:solidFill>
                <a:latin typeface="Arial" panose="020B0604020202020204" pitchFamily="34" charset="0"/>
                <a:cs typeface="Arial" panose="020B0604020202020204" pitchFamily="34" charset="0"/>
              </a:rPr>
              <a:t>mediante nuevas construcciones y mejoramientos de vivienda</a:t>
            </a:r>
          </a:p>
        </p:txBody>
      </p:sp>
      <p:sp>
        <p:nvSpPr>
          <p:cNvPr id="18" name="Rectangle: Rounded Corners 17">
            <a:extLst>
              <a:ext uri="{FF2B5EF4-FFF2-40B4-BE49-F238E27FC236}">
                <a16:creationId xmlns:a16="http://schemas.microsoft.com/office/drawing/2014/main" id="{B737D1BF-ED8F-AA15-A32F-A85070A691CD}"/>
              </a:ext>
            </a:extLst>
          </p:cNvPr>
          <p:cNvSpPr/>
          <p:nvPr/>
        </p:nvSpPr>
        <p:spPr>
          <a:xfrm>
            <a:off x="4394170" y="1888865"/>
            <a:ext cx="3340495" cy="37019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182880" tIns="274320" rtlCol="0" anchor="t" anchorCtr="0">
            <a:noAutofit/>
          </a:bodyPr>
          <a:lstStyle/>
          <a:p>
            <a:pPr>
              <a:lnSpc>
                <a:spcPct val="80000"/>
              </a:lnSpc>
            </a:pPr>
            <a:r>
              <a:rPr lang="es-419" sz="2600" b="1" dirty="0">
                <a:solidFill>
                  <a:schemeClr val="tx1"/>
                </a:solidFill>
                <a:latin typeface="Arial" panose="020B0604020202020204" pitchFamily="34" charset="0"/>
                <a:cs typeface="Arial" panose="020B0604020202020204" pitchFamily="34" charset="0"/>
              </a:rPr>
              <a:t>Transformar</a:t>
            </a:r>
            <a:r>
              <a:rPr lang="es-419" sz="2600" b="1" dirty="0">
                <a:solidFill>
                  <a:schemeClr val="tx2"/>
                </a:solidFill>
                <a:latin typeface="Arial" panose="020B0604020202020204" pitchFamily="34" charset="0"/>
                <a:cs typeface="Arial" panose="020B0604020202020204" pitchFamily="34" charset="0"/>
              </a:rPr>
              <a:t> </a:t>
            </a:r>
            <a:br>
              <a:rPr lang="es-419" sz="2600" b="1" dirty="0">
                <a:solidFill>
                  <a:schemeClr val="tx2"/>
                </a:solidFill>
                <a:latin typeface="Arial" panose="020B0604020202020204" pitchFamily="34" charset="0"/>
                <a:cs typeface="Arial" panose="020B0604020202020204" pitchFamily="34" charset="0"/>
              </a:rPr>
            </a:br>
            <a:r>
              <a:rPr lang="es-419" sz="2600" b="1" dirty="0">
                <a:solidFill>
                  <a:schemeClr val="tx2"/>
                </a:solidFill>
                <a:latin typeface="Arial" panose="020B0604020202020204" pitchFamily="34" charset="0"/>
                <a:cs typeface="Arial" panose="020B0604020202020204" pitchFamily="34" charset="0"/>
              </a:rPr>
              <a:t>los sistemas de vivienda</a:t>
            </a:r>
          </a:p>
          <a:p>
            <a:pPr>
              <a:spcBef>
                <a:spcPts val="1200"/>
              </a:spcBef>
            </a:pPr>
            <a:r>
              <a:rPr lang="es-419" sz="1600" dirty="0">
                <a:solidFill>
                  <a:schemeClr val="tx2"/>
                </a:solidFill>
                <a:latin typeface="Arial" panose="020B0604020202020204" pitchFamily="34" charset="0"/>
                <a:cs typeface="Arial" panose="020B0604020202020204" pitchFamily="34" charset="0"/>
              </a:rPr>
              <a:t>Contribuir a mejorar el desempeño de los mercados de vivienda que benefician a </a:t>
            </a:r>
            <a:r>
              <a:rPr lang="es-419" sz="1600" b="1" dirty="0">
                <a:solidFill>
                  <a:schemeClr val="bg2"/>
                </a:solidFill>
                <a:latin typeface="Arial" panose="020B0604020202020204" pitchFamily="34" charset="0"/>
                <a:cs typeface="Arial" panose="020B0604020202020204" pitchFamily="34" charset="0"/>
              </a:rPr>
              <a:t>14 millones de personas.</a:t>
            </a:r>
          </a:p>
          <a:p>
            <a:pPr>
              <a:spcBef>
                <a:spcPts val="1200"/>
              </a:spcBef>
            </a:pPr>
            <a:r>
              <a:rPr lang="es-419" sz="1600" dirty="0">
                <a:solidFill>
                  <a:schemeClr val="tx2"/>
                </a:solidFill>
                <a:latin typeface="Arial" panose="020B0604020202020204" pitchFamily="34" charset="0"/>
                <a:cs typeface="Arial" panose="020B0604020202020204" pitchFamily="34" charset="0"/>
              </a:rPr>
              <a:t>Contribuir a cambios en políticas que favorezcan el acceso a una vivienda asequible para </a:t>
            </a:r>
            <a:r>
              <a:rPr lang="es-419" sz="1600" b="1" dirty="0">
                <a:solidFill>
                  <a:schemeClr val="bg2"/>
                </a:solidFill>
                <a:latin typeface="Arial" panose="020B0604020202020204" pitchFamily="34" charset="0"/>
                <a:cs typeface="Arial" panose="020B0604020202020204" pitchFamily="34" charset="0"/>
              </a:rPr>
              <a:t>30 millones de personas.</a:t>
            </a:r>
          </a:p>
        </p:txBody>
      </p:sp>
      <p:sp>
        <p:nvSpPr>
          <p:cNvPr id="19" name="Rectangle: Rounded Corners 18">
            <a:extLst>
              <a:ext uri="{FF2B5EF4-FFF2-40B4-BE49-F238E27FC236}">
                <a16:creationId xmlns:a16="http://schemas.microsoft.com/office/drawing/2014/main" id="{F6A52698-D198-0D1E-644A-170AD43660F9}"/>
              </a:ext>
            </a:extLst>
          </p:cNvPr>
          <p:cNvSpPr/>
          <p:nvPr/>
        </p:nvSpPr>
        <p:spPr>
          <a:xfrm>
            <a:off x="7942483" y="1888865"/>
            <a:ext cx="3340495" cy="37019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lIns="182880" tIns="274320" rtlCol="0" anchor="t" anchorCtr="0">
            <a:noAutofit/>
          </a:bodyPr>
          <a:lstStyle/>
          <a:p>
            <a:pPr>
              <a:lnSpc>
                <a:spcPct val="80000"/>
              </a:lnSpc>
            </a:pPr>
            <a:r>
              <a:rPr lang="es-419" sz="2600" b="1" dirty="0">
                <a:solidFill>
                  <a:schemeClr val="tx1"/>
                </a:solidFill>
                <a:latin typeface="Arial" panose="020B0604020202020204" pitchFamily="34" charset="0"/>
                <a:cs typeface="Arial" panose="020B0604020202020204" pitchFamily="34" charset="0"/>
              </a:rPr>
              <a:t>Inspirar </a:t>
            </a:r>
            <a:r>
              <a:rPr lang="es-419" sz="2600" b="1" dirty="0">
                <a:solidFill>
                  <a:schemeClr val="tx2"/>
                </a:solidFill>
                <a:latin typeface="Arial" panose="020B0604020202020204" pitchFamily="34" charset="0"/>
                <a:cs typeface="Arial" panose="020B0604020202020204" pitchFamily="34" charset="0"/>
              </a:rPr>
              <a:t>la </a:t>
            </a:r>
          </a:p>
          <a:p>
            <a:pPr>
              <a:lnSpc>
                <a:spcPct val="80000"/>
              </a:lnSpc>
            </a:pPr>
            <a:r>
              <a:rPr lang="es-419" sz="2600" b="1" dirty="0">
                <a:solidFill>
                  <a:schemeClr val="tx2"/>
                </a:solidFill>
                <a:latin typeface="Arial" panose="020B0604020202020204" pitchFamily="34" charset="0"/>
                <a:cs typeface="Arial" panose="020B0604020202020204" pitchFamily="34" charset="0"/>
              </a:rPr>
              <a:t>acción en </a:t>
            </a:r>
          </a:p>
          <a:p>
            <a:pPr>
              <a:lnSpc>
                <a:spcPct val="80000"/>
              </a:lnSpc>
            </a:pPr>
            <a:r>
              <a:rPr lang="es-419" sz="2600" b="1" dirty="0">
                <a:solidFill>
                  <a:schemeClr val="tx2"/>
                </a:solidFill>
                <a:latin typeface="Arial" panose="020B0604020202020204" pitchFamily="34" charset="0"/>
                <a:cs typeface="Arial" panose="020B0604020202020204" pitchFamily="34" charset="0"/>
              </a:rPr>
              <a:t>favor de la vivienda</a:t>
            </a:r>
          </a:p>
          <a:p>
            <a:pPr>
              <a:spcBef>
                <a:spcPts val="1200"/>
              </a:spcBef>
            </a:pPr>
            <a:r>
              <a:rPr lang="es-419" sz="1600" dirty="0">
                <a:solidFill>
                  <a:schemeClr val="tx2"/>
                </a:solidFill>
                <a:latin typeface="Arial" panose="020B0604020202020204" pitchFamily="34" charset="0"/>
                <a:cs typeface="Arial" panose="020B0604020202020204" pitchFamily="34" charset="0"/>
              </a:rPr>
              <a:t>Movilizar a </a:t>
            </a:r>
            <a:r>
              <a:rPr lang="es-419" sz="1600" b="1" dirty="0">
                <a:solidFill>
                  <a:schemeClr val="bg2"/>
                </a:solidFill>
                <a:latin typeface="Arial" panose="020B0604020202020204" pitchFamily="34" charset="0"/>
                <a:cs typeface="Arial" panose="020B0604020202020204" pitchFamily="34" charset="0"/>
              </a:rPr>
              <a:t>3 millones de personas </a:t>
            </a:r>
            <a:r>
              <a:rPr lang="es-419" sz="1600" dirty="0">
                <a:solidFill>
                  <a:schemeClr val="tx2"/>
                </a:solidFill>
                <a:latin typeface="Arial" panose="020B0604020202020204" pitchFamily="34" charset="0"/>
                <a:cs typeface="Arial" panose="020B0604020202020204" pitchFamily="34" charset="0"/>
              </a:rPr>
              <a:t>y activar un mayor compromiso más profundo</a:t>
            </a:r>
            <a:br>
              <a:rPr lang="es-419" sz="1600" dirty="0">
                <a:solidFill>
                  <a:schemeClr val="tx2"/>
                </a:solidFill>
                <a:latin typeface="Arial" panose="020B0604020202020204" pitchFamily="34" charset="0"/>
                <a:cs typeface="Arial" panose="020B0604020202020204" pitchFamily="34" charset="0"/>
              </a:rPr>
            </a:br>
            <a:r>
              <a:rPr lang="es-419" sz="1600" dirty="0">
                <a:solidFill>
                  <a:schemeClr val="tx2"/>
                </a:solidFill>
                <a:latin typeface="Arial" panose="020B0604020202020204" pitchFamily="34" charset="0"/>
                <a:cs typeface="Arial" panose="020B0604020202020204" pitchFamily="34" charset="0"/>
              </a:rPr>
              <a:t>en temas de vivienda</a:t>
            </a:r>
          </a:p>
        </p:txBody>
      </p:sp>
      <p:pic>
        <p:nvPicPr>
          <p:cNvPr id="9" name="Picture 8" descr="A light bulb with a house inside&#10;&#10;Description automatically generated">
            <a:extLst>
              <a:ext uri="{FF2B5EF4-FFF2-40B4-BE49-F238E27FC236}">
                <a16:creationId xmlns:a16="http://schemas.microsoft.com/office/drawing/2014/main" id="{B1C01B3D-AD70-1893-06CC-1461A173A1F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31550" y="1929683"/>
            <a:ext cx="843064" cy="843064"/>
          </a:xfrm>
          <a:prstGeom prst="rect">
            <a:avLst/>
          </a:prstGeom>
        </p:spPr>
      </p:pic>
      <p:pic>
        <p:nvPicPr>
          <p:cNvPr id="11" name="Picture 10">
            <a:extLst>
              <a:ext uri="{FF2B5EF4-FFF2-40B4-BE49-F238E27FC236}">
                <a16:creationId xmlns:a16="http://schemas.microsoft.com/office/drawing/2014/main" id="{A63FBFCD-4A62-63B9-C705-1724E153B1EF}"/>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6910719" y="1916177"/>
            <a:ext cx="843064" cy="843064"/>
          </a:xfrm>
          <a:prstGeom prst="rect">
            <a:avLst/>
          </a:prstGeom>
        </p:spPr>
      </p:pic>
      <p:pic>
        <p:nvPicPr>
          <p:cNvPr id="13" name="Picture 12" descr="A group of people with a gear and a house&#10;&#10;Description automatically generated">
            <a:extLst>
              <a:ext uri="{FF2B5EF4-FFF2-40B4-BE49-F238E27FC236}">
                <a16:creationId xmlns:a16="http://schemas.microsoft.com/office/drawing/2014/main" id="{858EA4F7-469E-B64B-EB8D-E5CE295BDCE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413331" y="1985498"/>
            <a:ext cx="843064" cy="843064"/>
          </a:xfrm>
          <a:prstGeom prst="rect">
            <a:avLst/>
          </a:prstGeom>
        </p:spPr>
      </p:pic>
      <p:sp>
        <p:nvSpPr>
          <p:cNvPr id="15" name="Text Placeholder 14">
            <a:extLst>
              <a:ext uri="{FF2B5EF4-FFF2-40B4-BE49-F238E27FC236}">
                <a16:creationId xmlns:a16="http://schemas.microsoft.com/office/drawing/2014/main" id="{82E2B2B1-AEAD-374A-E45C-20814D19D062}"/>
              </a:ext>
            </a:extLst>
          </p:cNvPr>
          <p:cNvSpPr>
            <a:spLocks noGrp="1"/>
          </p:cNvSpPr>
          <p:nvPr>
            <p:ph type="body" sz="quarter" idx="10"/>
          </p:nvPr>
        </p:nvSpPr>
        <p:spPr>
          <a:xfrm>
            <a:off x="571500" y="501585"/>
            <a:ext cx="8382000" cy="987425"/>
          </a:xfrm>
        </p:spPr>
        <p:txBody>
          <a:bodyPr anchor="ctr" anchorCtr="0"/>
          <a:lstStyle/>
          <a:p>
            <a:r>
              <a:rPr lang="es-419" dirty="0"/>
              <a:t>Metas de impacto ambiciosas</a:t>
            </a:r>
          </a:p>
        </p:txBody>
      </p:sp>
    </p:spTree>
    <p:extLst>
      <p:ext uri="{BB962C8B-B14F-4D97-AF65-F5344CB8AC3E}">
        <p14:creationId xmlns:p14="http://schemas.microsoft.com/office/powerpoint/2010/main" val="72361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12D783-D0F7-1955-79E4-C1F12EC8B5CA}"/>
            </a:ext>
          </a:extLst>
        </p:cNvPr>
        <p:cNvGrpSpPr/>
        <p:nvPr/>
      </p:nvGrpSpPr>
      <p:grpSpPr>
        <a:xfrm>
          <a:off x="0" y="0"/>
          <a:ext cx="0" cy="0"/>
          <a:chOff x="0" y="0"/>
          <a:chExt cx="0" cy="0"/>
        </a:xfrm>
      </p:grpSpPr>
      <p:sp>
        <p:nvSpPr>
          <p:cNvPr id="67585" name="Text Placeholder 1">
            <a:extLst>
              <a:ext uri="{FF2B5EF4-FFF2-40B4-BE49-F238E27FC236}">
                <a16:creationId xmlns:a16="http://schemas.microsoft.com/office/drawing/2014/main" id="{F9D9E68F-BFB4-D383-AE45-154729473142}"/>
              </a:ext>
            </a:extLst>
          </p:cNvPr>
          <p:cNvSpPr>
            <a:spLocks noGrp="1" noChangeArrowheads="1"/>
          </p:cNvSpPr>
          <p:nvPr>
            <p:ph type="body" sz="quarter" idx="10"/>
          </p:nvPr>
        </p:nvSpPr>
        <p:spPr bwMode="auto">
          <a:xfrm>
            <a:off x="571500" y="1905000"/>
            <a:ext cx="6784975" cy="112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s-419" altLang="en-US" sz="3200" dirty="0"/>
              <a:t>Uniéndonos como</a:t>
            </a:r>
          </a:p>
          <a:p>
            <a:r>
              <a:rPr lang="es-419" altLang="en-US" dirty="0"/>
              <a:t>una red global</a:t>
            </a:r>
            <a:endParaRPr lang="es-419" altLang="en-US" sz="6000" dirty="0"/>
          </a:p>
        </p:txBody>
      </p:sp>
      <p:sp>
        <p:nvSpPr>
          <p:cNvPr id="3" name="Text Placeholder 2">
            <a:extLst>
              <a:ext uri="{FF2B5EF4-FFF2-40B4-BE49-F238E27FC236}">
                <a16:creationId xmlns:a16="http://schemas.microsoft.com/office/drawing/2014/main" id="{19A8E3DC-F627-E3C7-BE07-41F92AF812A4}"/>
              </a:ext>
            </a:extLst>
          </p:cNvPr>
          <p:cNvSpPr>
            <a:spLocks noGrp="1"/>
          </p:cNvSpPr>
          <p:nvPr>
            <p:ph type="body" sz="quarter" idx="11"/>
          </p:nvPr>
        </p:nvSpPr>
        <p:spPr>
          <a:xfrm>
            <a:off x="571500" y="3260725"/>
            <a:ext cx="6784975" cy="1239838"/>
          </a:xfrm>
        </p:spPr>
        <p:txBody>
          <a:bodyPr/>
          <a:lstStyle/>
          <a:p>
            <a:pPr>
              <a:defRPr/>
            </a:pPr>
            <a:r>
              <a:rPr lang="es-419" dirty="0">
                <a:solidFill>
                  <a:schemeClr val="bg2"/>
                </a:solidFill>
              </a:rPr>
              <a:t>Para hacer posible este plan, debemos ser más coherentes en nuestra forma de trabajar, de modo que podamos escalar lo que funciona.</a:t>
            </a:r>
          </a:p>
        </p:txBody>
      </p:sp>
      <p:pic>
        <p:nvPicPr>
          <p:cNvPr id="5" name="Picture Placeholder 4" descr="A blue circle with white bricks in it&#10;&#10;Description automatically generated">
            <a:extLst>
              <a:ext uri="{FF2B5EF4-FFF2-40B4-BE49-F238E27FC236}">
                <a16:creationId xmlns:a16="http://schemas.microsoft.com/office/drawing/2014/main" id="{6D3F94AD-0655-1687-58F7-6858BB1F537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4403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E554A1-7DEA-905E-315D-529BA183DEB4}"/>
            </a:ext>
          </a:extLst>
        </p:cNvPr>
        <p:cNvGrpSpPr/>
        <p:nvPr/>
      </p:nvGrpSpPr>
      <p:grpSpPr>
        <a:xfrm>
          <a:off x="0" y="0"/>
          <a:ext cx="0" cy="0"/>
          <a:chOff x="0" y="0"/>
          <a:chExt cx="0" cy="0"/>
        </a:xfrm>
      </p:grpSpPr>
      <p:sp>
        <p:nvSpPr>
          <p:cNvPr id="16" name="Rectangle: Rounded Corners 11">
            <a:extLst>
              <a:ext uri="{FF2B5EF4-FFF2-40B4-BE49-F238E27FC236}">
                <a16:creationId xmlns:a16="http://schemas.microsoft.com/office/drawing/2014/main" id="{979005B6-E9C7-758F-8E1F-CF68F5DA1AD8}"/>
              </a:ext>
            </a:extLst>
          </p:cNvPr>
          <p:cNvSpPr/>
          <p:nvPr/>
        </p:nvSpPr>
        <p:spPr>
          <a:xfrm>
            <a:off x="264159" y="1543977"/>
            <a:ext cx="6368134" cy="88788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274320" tIns="45720" rIns="91440" bIns="45720" rtlCol="0" anchor="ctr">
            <a:noAutofit/>
          </a:bodyPr>
          <a:lstStyle/>
          <a:p>
            <a:r>
              <a:rPr lang="es-419" sz="4000" b="1" spc="-150" dirty="0">
                <a:solidFill>
                  <a:schemeClr val="bg1"/>
                </a:solidFill>
                <a:latin typeface="Arial"/>
                <a:cs typeface="Arial"/>
              </a:rPr>
              <a:t>Financiar la misión</a:t>
            </a:r>
            <a:endParaRPr lang="es-419" sz="4000" spc="-150" dirty="0">
              <a:solidFill>
                <a:schemeClr val="bg1"/>
              </a:solidFill>
              <a:latin typeface="Arial"/>
              <a:cs typeface="Arial"/>
            </a:endParaRPr>
          </a:p>
        </p:txBody>
      </p:sp>
      <p:sp>
        <p:nvSpPr>
          <p:cNvPr id="14" name="Arrow: Up 13">
            <a:extLst>
              <a:ext uri="{FF2B5EF4-FFF2-40B4-BE49-F238E27FC236}">
                <a16:creationId xmlns:a16="http://schemas.microsoft.com/office/drawing/2014/main" id="{4527EC18-1273-2412-F27F-C39B880226AD}"/>
              </a:ext>
            </a:extLst>
          </p:cNvPr>
          <p:cNvSpPr/>
          <p:nvPr/>
        </p:nvSpPr>
        <p:spPr>
          <a:xfrm>
            <a:off x="264160" y="752354"/>
            <a:ext cx="6368134" cy="445506"/>
          </a:xfrm>
          <a:prstGeom prst="upArrow">
            <a:avLst>
              <a:gd name="adj1" fmla="val 100000"/>
              <a:gd name="adj2" fmla="val 5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pic>
        <p:nvPicPr>
          <p:cNvPr id="6" name="Picture Placeholder 5" descr="A group of people putting their hands together&#10;&#10;Description automatically generated">
            <a:extLst>
              <a:ext uri="{FF2B5EF4-FFF2-40B4-BE49-F238E27FC236}">
                <a16:creationId xmlns:a16="http://schemas.microsoft.com/office/drawing/2014/main" id="{3E0F6320-EECF-5F88-FC50-BCD8700E123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
        <p:nvSpPr>
          <p:cNvPr id="3" name="Text Placeholder 2">
            <a:extLst>
              <a:ext uri="{FF2B5EF4-FFF2-40B4-BE49-F238E27FC236}">
                <a16:creationId xmlns:a16="http://schemas.microsoft.com/office/drawing/2014/main" id="{E9542ED7-1FBF-8995-1C8B-A803E44E1DDA}"/>
              </a:ext>
            </a:extLst>
          </p:cNvPr>
          <p:cNvSpPr>
            <a:spLocks noGrp="1"/>
          </p:cNvSpPr>
          <p:nvPr>
            <p:ph type="body" sz="quarter" idx="13"/>
          </p:nvPr>
        </p:nvSpPr>
        <p:spPr>
          <a:xfrm>
            <a:off x="571500" y="2844800"/>
            <a:ext cx="5638800" cy="2280920"/>
          </a:xfrm>
        </p:spPr>
        <p:txBody>
          <a:bodyPr/>
          <a:lstStyle/>
          <a:p>
            <a:r>
              <a:rPr lang="es-419" dirty="0"/>
              <a:t>Optimizar la recaudación de fondos colaborativa</a:t>
            </a:r>
          </a:p>
          <a:p>
            <a:r>
              <a:rPr lang="es-419" dirty="0"/>
              <a:t>Acelerar el crecimiento de grandes donaciones</a:t>
            </a:r>
          </a:p>
        </p:txBody>
      </p:sp>
      <p:sp>
        <p:nvSpPr>
          <p:cNvPr id="18" name="Rectangle: Rounded Corners 9">
            <a:extLst>
              <a:ext uri="{FF2B5EF4-FFF2-40B4-BE49-F238E27FC236}">
                <a16:creationId xmlns:a16="http://schemas.microsoft.com/office/drawing/2014/main" id="{5C33C2C3-DA07-E944-2A24-1985F603AB63}"/>
              </a:ext>
            </a:extLst>
          </p:cNvPr>
          <p:cNvSpPr/>
          <p:nvPr/>
        </p:nvSpPr>
        <p:spPr>
          <a:xfrm>
            <a:off x="264159" y="1314385"/>
            <a:ext cx="6368134" cy="11271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9" name="Rectangle: Rounded Corners 8">
            <a:extLst>
              <a:ext uri="{FF2B5EF4-FFF2-40B4-BE49-F238E27FC236}">
                <a16:creationId xmlns:a16="http://schemas.microsoft.com/office/drawing/2014/main" id="{41F481D5-B532-B2DD-97D9-6CE9106BD414}"/>
              </a:ext>
            </a:extLst>
          </p:cNvPr>
          <p:cNvSpPr/>
          <p:nvPr/>
        </p:nvSpPr>
        <p:spPr>
          <a:xfrm>
            <a:off x="264159" y="2525452"/>
            <a:ext cx="6368134" cy="112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Tree>
    <p:extLst>
      <p:ext uri="{BB962C8B-B14F-4D97-AF65-F5344CB8AC3E}">
        <p14:creationId xmlns:p14="http://schemas.microsoft.com/office/powerpoint/2010/main" val="199471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7E08A3-0EF2-8182-C8D0-947CB84ABAE9}"/>
            </a:ext>
          </a:extLst>
        </p:cNvPr>
        <p:cNvGrpSpPr/>
        <p:nvPr/>
      </p:nvGrpSpPr>
      <p:grpSpPr>
        <a:xfrm>
          <a:off x="0" y="0"/>
          <a:ext cx="0" cy="0"/>
          <a:chOff x="0" y="0"/>
          <a:chExt cx="0" cy="0"/>
        </a:xfrm>
      </p:grpSpPr>
      <p:sp>
        <p:nvSpPr>
          <p:cNvPr id="7" name="Rectangle: Rounded Corners 11">
            <a:extLst>
              <a:ext uri="{FF2B5EF4-FFF2-40B4-BE49-F238E27FC236}">
                <a16:creationId xmlns:a16="http://schemas.microsoft.com/office/drawing/2014/main" id="{D1B49A2B-8EEF-B134-7E95-4CB9B339AEC5}"/>
              </a:ext>
            </a:extLst>
          </p:cNvPr>
          <p:cNvSpPr/>
          <p:nvPr/>
        </p:nvSpPr>
        <p:spPr>
          <a:xfrm>
            <a:off x="264159" y="1314385"/>
            <a:ext cx="6368134" cy="88788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lIns="274320" rtlCol="0" anchor="ctr">
            <a:noAutofit/>
          </a:bodyPr>
          <a:lstStyle/>
          <a:p>
            <a:r>
              <a:rPr lang="es-419" sz="4000" b="1" spc="-150" dirty="0">
                <a:solidFill>
                  <a:schemeClr val="tx1"/>
                </a:solidFill>
                <a:latin typeface="Arial" panose="020B0604020202020204" pitchFamily="34" charset="0"/>
                <a:cs typeface="Arial" panose="020B0604020202020204" pitchFamily="34" charset="0"/>
              </a:rPr>
              <a:t>Desarrollar capacidades</a:t>
            </a:r>
          </a:p>
        </p:txBody>
      </p:sp>
      <p:sp>
        <p:nvSpPr>
          <p:cNvPr id="8" name="Arrow: Up 13">
            <a:extLst>
              <a:ext uri="{FF2B5EF4-FFF2-40B4-BE49-F238E27FC236}">
                <a16:creationId xmlns:a16="http://schemas.microsoft.com/office/drawing/2014/main" id="{85D5C6CC-54E0-30E2-C68A-78B0530D46D6}"/>
              </a:ext>
            </a:extLst>
          </p:cNvPr>
          <p:cNvSpPr/>
          <p:nvPr/>
        </p:nvSpPr>
        <p:spPr>
          <a:xfrm>
            <a:off x="264160" y="752354"/>
            <a:ext cx="6368134" cy="445506"/>
          </a:xfrm>
          <a:prstGeom prst="upArrow">
            <a:avLst>
              <a:gd name="adj1" fmla="val 100000"/>
              <a:gd name="adj2" fmla="val 5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9" name="Rectangle: Rounded Corners 9">
            <a:extLst>
              <a:ext uri="{FF2B5EF4-FFF2-40B4-BE49-F238E27FC236}">
                <a16:creationId xmlns:a16="http://schemas.microsoft.com/office/drawing/2014/main" id="{CD91CDB3-3751-AE1A-050E-C9C2F483B440}"/>
              </a:ext>
            </a:extLst>
          </p:cNvPr>
          <p:cNvSpPr/>
          <p:nvPr/>
        </p:nvSpPr>
        <p:spPr>
          <a:xfrm>
            <a:off x="264159" y="2307503"/>
            <a:ext cx="6368134" cy="11271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4" name="Rectangle: Rounded Corners 8">
            <a:extLst>
              <a:ext uri="{FF2B5EF4-FFF2-40B4-BE49-F238E27FC236}">
                <a16:creationId xmlns:a16="http://schemas.microsoft.com/office/drawing/2014/main" id="{C9C61881-CDCE-8A7D-041C-D8FBB6CCEE70}"/>
              </a:ext>
            </a:extLst>
          </p:cNvPr>
          <p:cNvSpPr/>
          <p:nvPr/>
        </p:nvSpPr>
        <p:spPr>
          <a:xfrm>
            <a:off x="264159" y="2525452"/>
            <a:ext cx="6368134" cy="112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pic>
        <p:nvPicPr>
          <p:cNvPr id="6" name="Picture Placeholder 5" descr="A person wearing a hard hat and sunglasses&#10;&#10;Description automatically generated">
            <a:extLst>
              <a:ext uri="{FF2B5EF4-FFF2-40B4-BE49-F238E27FC236}">
                <a16:creationId xmlns:a16="http://schemas.microsoft.com/office/drawing/2014/main" id="{33B5A1A3-E9BF-C989-D910-AF23E61A7DF3}"/>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p:blipFill>
        <p:spPr>
          <a:xfrm>
            <a:off x="6858000" y="0"/>
            <a:ext cx="5334000" cy="6858000"/>
          </a:xfrm>
        </p:spPr>
      </p:pic>
      <p:sp>
        <p:nvSpPr>
          <p:cNvPr id="3" name="Text Placeholder 2">
            <a:extLst>
              <a:ext uri="{FF2B5EF4-FFF2-40B4-BE49-F238E27FC236}">
                <a16:creationId xmlns:a16="http://schemas.microsoft.com/office/drawing/2014/main" id="{D7F50907-1669-B863-6CC6-13EB698790F7}"/>
              </a:ext>
            </a:extLst>
          </p:cNvPr>
          <p:cNvSpPr>
            <a:spLocks noGrp="1"/>
          </p:cNvSpPr>
          <p:nvPr>
            <p:ph type="body" sz="quarter" idx="13"/>
          </p:nvPr>
        </p:nvSpPr>
        <p:spPr>
          <a:xfrm>
            <a:off x="571500" y="2844800"/>
            <a:ext cx="5638800" cy="2212438"/>
          </a:xfrm>
        </p:spPr>
        <p:txBody>
          <a:bodyPr/>
          <a:lstStyle/>
          <a:p>
            <a:r>
              <a:rPr lang="es-419" dirty="0"/>
              <a:t>Armonizar nuestro enfoque programático</a:t>
            </a:r>
          </a:p>
          <a:p>
            <a:r>
              <a:rPr lang="es-419" dirty="0"/>
              <a:t>Fortalecer el liderazgo de la red</a:t>
            </a:r>
          </a:p>
          <a:p>
            <a:r>
              <a:rPr lang="es-419" dirty="0"/>
              <a:t>Estandarizar las operaciones básicas</a:t>
            </a:r>
          </a:p>
        </p:txBody>
      </p:sp>
    </p:spTree>
    <p:extLst>
      <p:ext uri="{BB962C8B-B14F-4D97-AF65-F5344CB8AC3E}">
        <p14:creationId xmlns:p14="http://schemas.microsoft.com/office/powerpoint/2010/main" val="79142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736425-E29A-4AFC-739D-A0CB9078650A}"/>
              </a:ext>
            </a:extLst>
          </p:cNvPr>
          <p:cNvSpPr>
            <a:spLocks noGrp="1"/>
          </p:cNvSpPr>
          <p:nvPr>
            <p:ph type="body" sz="quarter" idx="10"/>
          </p:nvPr>
        </p:nvSpPr>
        <p:spPr>
          <a:xfrm>
            <a:off x="571500" y="1104900"/>
            <a:ext cx="5811012" cy="987425"/>
          </a:xfrm>
        </p:spPr>
        <p:txBody>
          <a:bodyPr/>
          <a:lstStyle/>
          <a:p>
            <a:r>
              <a:rPr lang="es-419" sz="4800" dirty="0"/>
              <a:t>Resumen: 50 por 50</a:t>
            </a:r>
          </a:p>
          <a:p>
            <a:r>
              <a:rPr lang="es-419" sz="2800" b="0" dirty="0"/>
              <a:t>Plan estratégico 2026-28</a:t>
            </a:r>
            <a:endParaRPr lang="es-419" b="0" dirty="0"/>
          </a:p>
        </p:txBody>
      </p:sp>
      <p:pic>
        <p:nvPicPr>
          <p:cNvPr id="8" name="Picture Placeholder 7" descr="A person wearing a white hard hat&#10;&#10;Description automatically generated">
            <a:extLst>
              <a:ext uri="{FF2B5EF4-FFF2-40B4-BE49-F238E27FC236}">
                <a16:creationId xmlns:a16="http://schemas.microsoft.com/office/drawing/2014/main" id="{2C1CC746-FE20-C8E6-83BF-591324D6B14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p:blipFill>
        <p:spPr>
          <a:xfrm>
            <a:off x="7954963" y="0"/>
            <a:ext cx="4237037" cy="6858000"/>
          </a:xfrm>
        </p:spPr>
      </p:pic>
      <p:sp>
        <p:nvSpPr>
          <p:cNvPr id="4" name="TextBox 3">
            <a:extLst>
              <a:ext uri="{FF2B5EF4-FFF2-40B4-BE49-F238E27FC236}">
                <a16:creationId xmlns:a16="http://schemas.microsoft.com/office/drawing/2014/main" id="{45258D2C-98E5-8149-CCD7-02B7947F4C03}"/>
              </a:ext>
            </a:extLst>
          </p:cNvPr>
          <p:cNvSpPr txBox="1"/>
          <p:nvPr/>
        </p:nvSpPr>
        <p:spPr>
          <a:xfrm>
            <a:off x="520700" y="2306320"/>
            <a:ext cx="7434580" cy="3416320"/>
          </a:xfrm>
          <a:prstGeom prst="rect">
            <a:avLst/>
          </a:prstGeom>
          <a:noFill/>
        </p:spPr>
        <p:txBody>
          <a:bodyPr wrap="square" rtlCol="0">
            <a:spAutoFit/>
          </a:bodyPr>
          <a:lstStyle/>
          <a:p>
            <a:pPr marL="285750" indent="-285750">
              <a:spcAft>
                <a:spcPts val="1200"/>
              </a:spcAft>
              <a:buClr>
                <a:schemeClr val="tx2"/>
              </a:buClr>
              <a:buFont typeface="Arial" panose="020B0604020202020204" pitchFamily="34" charset="0"/>
              <a:buChar char="•"/>
            </a:pPr>
            <a:r>
              <a:rPr lang="es-419" sz="2200" dirty="0">
                <a:latin typeface="Arial" panose="020B0604020202020204" pitchFamily="34" charset="0"/>
                <a:cs typeface="Arial" panose="020B0604020202020204" pitchFamily="34" charset="0"/>
              </a:rPr>
              <a:t>Crecimiento significativo, pero no estamos satisfechos.</a:t>
            </a:r>
          </a:p>
          <a:p>
            <a:pPr marL="285750" indent="-285750">
              <a:spcAft>
                <a:spcPts val="1200"/>
              </a:spcAft>
              <a:buClr>
                <a:schemeClr val="tx2"/>
              </a:buClr>
              <a:buFont typeface="Arial" panose="020B0604020202020204" pitchFamily="34" charset="0"/>
              <a:buChar char="•"/>
            </a:pPr>
            <a:r>
              <a:rPr lang="es-419" sz="2200" dirty="0">
                <a:latin typeface="Arial" panose="020B0604020202020204" pitchFamily="34" charset="0"/>
                <a:cs typeface="Arial" panose="020B0604020202020204" pitchFamily="34" charset="0"/>
              </a:rPr>
              <a:t>Impacto en 50 millones más de vidas para nuestro 50</a:t>
            </a:r>
            <a:r>
              <a:rPr lang="es-419" sz="2200" baseline="30000" dirty="0">
                <a:latin typeface="Arial" panose="020B0604020202020204" pitchFamily="34" charset="0"/>
                <a:cs typeface="Arial" panose="020B0604020202020204" pitchFamily="34" charset="0"/>
              </a:rPr>
              <a:t>o</a:t>
            </a:r>
            <a:r>
              <a:rPr lang="es-419" sz="2200" dirty="0">
                <a:latin typeface="Arial" panose="020B0604020202020204" pitchFamily="34" charset="0"/>
                <a:cs typeface="Arial" panose="020B0604020202020204" pitchFamily="34" charset="0"/>
              </a:rPr>
              <a:t> aniversario; aumentar la capacidad para impulsar el crecimiento en los próximos 50 años.</a:t>
            </a:r>
          </a:p>
          <a:p>
            <a:pPr marL="285750" indent="-285750">
              <a:spcAft>
                <a:spcPts val="1200"/>
              </a:spcAft>
              <a:buClr>
                <a:schemeClr val="tx2"/>
              </a:buClr>
              <a:buFont typeface="Arial" panose="020B0604020202020204" pitchFamily="34" charset="0"/>
              <a:buChar char="•"/>
            </a:pPr>
            <a:r>
              <a:rPr lang="es-419" sz="2200" dirty="0">
                <a:latin typeface="Arial" panose="020B0604020202020204" pitchFamily="34" charset="0"/>
                <a:cs typeface="Arial" panose="020B0604020202020204" pitchFamily="34" charset="0"/>
              </a:rPr>
              <a:t>Redoblar esfuerzos en lo que funciona bien.</a:t>
            </a:r>
          </a:p>
          <a:p>
            <a:pPr marL="285750" indent="-285750">
              <a:spcAft>
                <a:spcPts val="1200"/>
              </a:spcAft>
              <a:buClr>
                <a:schemeClr val="tx2"/>
              </a:buClr>
              <a:buFont typeface="Arial" panose="020B0604020202020204" pitchFamily="34" charset="0"/>
              <a:buChar char="•"/>
            </a:pPr>
            <a:r>
              <a:rPr lang="es-419" sz="2200" dirty="0">
                <a:latin typeface="Arial" panose="020B0604020202020204" pitchFamily="34" charset="0"/>
                <a:cs typeface="Arial" panose="020B0604020202020204" pitchFamily="34" charset="0"/>
              </a:rPr>
              <a:t>Probar las ideas que impulsarán nuestro crecimiento futuro.</a:t>
            </a:r>
          </a:p>
          <a:p>
            <a:pPr marL="285750" indent="-285750">
              <a:spcAft>
                <a:spcPts val="1800"/>
              </a:spcAft>
              <a:buClr>
                <a:schemeClr val="tx2"/>
              </a:buClr>
              <a:buFont typeface="Arial" panose="020B0604020202020204" pitchFamily="34" charset="0"/>
              <a:buChar char="•"/>
            </a:pPr>
            <a:r>
              <a:rPr lang="es-419" sz="2200" dirty="0">
                <a:latin typeface="Arial" panose="020B0604020202020204" pitchFamily="34" charset="0"/>
                <a:cs typeface="Arial" panose="020B0604020202020204" pitchFamily="34" charset="0"/>
              </a:rPr>
              <a:t>Crecer juntos como una red global.</a:t>
            </a:r>
          </a:p>
        </p:txBody>
      </p:sp>
    </p:spTree>
    <p:extLst>
      <p:ext uri="{BB962C8B-B14F-4D97-AF65-F5344CB8AC3E}">
        <p14:creationId xmlns:p14="http://schemas.microsoft.com/office/powerpoint/2010/main" val="424107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1BB219-1C47-08DC-95DD-6F4A13CE7CB2}"/>
              </a:ext>
            </a:extLst>
          </p:cNvPr>
          <p:cNvSpPr>
            <a:spLocks noGrp="1"/>
          </p:cNvSpPr>
          <p:nvPr>
            <p:ph type="body" sz="quarter" idx="10"/>
          </p:nvPr>
        </p:nvSpPr>
        <p:spPr>
          <a:xfrm>
            <a:off x="571500" y="1905000"/>
            <a:ext cx="5410200" cy="3165764"/>
          </a:xfrm>
        </p:spPr>
        <p:txBody>
          <a:bodyPr/>
          <a:lstStyle/>
          <a:p>
            <a:r>
              <a:rPr lang="es-419" dirty="0"/>
              <a:t>50 por 50</a:t>
            </a:r>
          </a:p>
          <a:p>
            <a:r>
              <a:rPr lang="es-419" sz="4000" b="0" dirty="0"/>
              <a:t>Preparándonos para nuestros próximos 50 años de impacto</a:t>
            </a:r>
          </a:p>
        </p:txBody>
      </p:sp>
    </p:spTree>
    <p:extLst>
      <p:ext uri="{BB962C8B-B14F-4D97-AF65-F5344CB8AC3E}">
        <p14:creationId xmlns:p14="http://schemas.microsoft.com/office/powerpoint/2010/main" val="33777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CC5BB3-A3BC-D32C-CB0D-269BF0D66079}"/>
              </a:ext>
            </a:extLst>
          </p:cNvPr>
          <p:cNvSpPr>
            <a:spLocks noGrp="1"/>
          </p:cNvSpPr>
          <p:nvPr>
            <p:ph type="body" sz="quarter" idx="11"/>
          </p:nvPr>
        </p:nvSpPr>
        <p:spPr>
          <a:xfrm>
            <a:off x="608724" y="2412922"/>
            <a:ext cx="5582702" cy="798010"/>
          </a:xfrm>
        </p:spPr>
        <p:txBody>
          <a:bodyPr lIns="0" tIns="0" rIns="0" bIns="0" anchor="t"/>
          <a:lstStyle/>
          <a:p>
            <a:pPr>
              <a:lnSpc>
                <a:spcPts val="3000"/>
              </a:lnSpc>
              <a:spcBef>
                <a:spcPts val="0"/>
              </a:spcBef>
              <a:spcAft>
                <a:spcPts val="0"/>
              </a:spcAft>
            </a:pPr>
            <a:r>
              <a:rPr lang="es-419" sz="2800" b="0" dirty="0">
                <a:solidFill>
                  <a:schemeClr val="bg2"/>
                </a:solidFill>
                <a:effectLst/>
                <a:latin typeface="Arial"/>
                <a:cs typeface="Arial"/>
              </a:rPr>
              <a:t>Un mundo donde </a:t>
            </a:r>
            <a:r>
              <a:rPr lang="es-419" sz="2800" b="1" dirty="0">
                <a:solidFill>
                  <a:schemeClr val="tx2"/>
                </a:solidFill>
                <a:latin typeface="Arial"/>
                <a:cs typeface="Arial"/>
              </a:rPr>
              <a:t>cada persona</a:t>
            </a:r>
            <a:r>
              <a:rPr lang="es-419" sz="2800" b="1" dirty="0">
                <a:solidFill>
                  <a:schemeClr val="tx2"/>
                </a:solidFill>
                <a:effectLst/>
                <a:latin typeface="Arial"/>
                <a:cs typeface="Arial"/>
              </a:rPr>
              <a:t> </a:t>
            </a:r>
            <a:r>
              <a:rPr lang="es-419" sz="2800" b="0" dirty="0">
                <a:solidFill>
                  <a:schemeClr val="bg2"/>
                </a:solidFill>
                <a:effectLst/>
                <a:latin typeface="Arial"/>
                <a:cs typeface="Arial"/>
              </a:rPr>
              <a:t>tenga un lugar digno para </a:t>
            </a:r>
            <a:r>
              <a:rPr lang="es-419" sz="2800" b="1" dirty="0">
                <a:solidFill>
                  <a:schemeClr val="bg2"/>
                </a:solidFill>
                <a:latin typeface="Arial"/>
                <a:cs typeface="Calibri"/>
              </a:rPr>
              <a:t>vivir </a:t>
            </a:r>
            <a:endParaRPr lang="es-419" sz="2800" b="0" dirty="0">
              <a:solidFill>
                <a:schemeClr val="bg2"/>
              </a:solidFill>
              <a:effectLst/>
            </a:endParaRPr>
          </a:p>
        </p:txBody>
      </p:sp>
      <p:pic>
        <p:nvPicPr>
          <p:cNvPr id="19" name="Picture Placeholder 18" descr="A person with a tattoo on their arm&#10;&#10;Description automatically generated">
            <a:extLst>
              <a:ext uri="{FF2B5EF4-FFF2-40B4-BE49-F238E27FC236}">
                <a16:creationId xmlns:a16="http://schemas.microsoft.com/office/drawing/2014/main" id="{01B14857-5DE8-D113-41A0-442C2B44048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b="-144"/>
          <a:stretch/>
        </p:blipFill>
        <p:spPr>
          <a:xfrm>
            <a:off x="6858000" y="0"/>
            <a:ext cx="5334000" cy="6858000"/>
          </a:xfrm>
        </p:spPr>
      </p:pic>
      <p:sp>
        <p:nvSpPr>
          <p:cNvPr id="26" name="Arrow: Up 15">
            <a:extLst>
              <a:ext uri="{FF2B5EF4-FFF2-40B4-BE49-F238E27FC236}">
                <a16:creationId xmlns:a16="http://schemas.microsoft.com/office/drawing/2014/main" id="{EB529282-714C-47F3-821A-B6F33707EAED}"/>
              </a:ext>
            </a:extLst>
          </p:cNvPr>
          <p:cNvSpPr/>
          <p:nvPr/>
        </p:nvSpPr>
        <p:spPr>
          <a:xfrm>
            <a:off x="458126" y="409049"/>
            <a:ext cx="6106394" cy="1194884"/>
          </a:xfrm>
          <a:custGeom>
            <a:avLst/>
            <a:gdLst>
              <a:gd name="connsiteX0" fmla="*/ 0 w 6368134"/>
              <a:gd name="connsiteY0" fmla="*/ 584161 h 1384366"/>
              <a:gd name="connsiteX1" fmla="*/ 3184067 w 6368134"/>
              <a:gd name="connsiteY1" fmla="*/ 0 h 1384366"/>
              <a:gd name="connsiteX2" fmla="*/ 6368134 w 6368134"/>
              <a:gd name="connsiteY2" fmla="*/ 584161 h 1384366"/>
              <a:gd name="connsiteX3" fmla="*/ 6368134 w 6368134"/>
              <a:gd name="connsiteY3" fmla="*/ 584161 h 1384366"/>
              <a:gd name="connsiteX4" fmla="*/ 6368134 w 6368134"/>
              <a:gd name="connsiteY4" fmla="*/ 1384366 h 1384366"/>
              <a:gd name="connsiteX5" fmla="*/ 0 w 6368134"/>
              <a:gd name="connsiteY5" fmla="*/ 1384366 h 1384366"/>
              <a:gd name="connsiteX6" fmla="*/ 0 w 6368134"/>
              <a:gd name="connsiteY6" fmla="*/ 584161 h 1384366"/>
              <a:gd name="connsiteX0" fmla="*/ 0 w 6368134"/>
              <a:gd name="connsiteY0" fmla="*/ 344675 h 1144880"/>
              <a:gd name="connsiteX1" fmla="*/ 3173181 w 6368134"/>
              <a:gd name="connsiteY1" fmla="*/ 0 h 1144880"/>
              <a:gd name="connsiteX2" fmla="*/ 6368134 w 6368134"/>
              <a:gd name="connsiteY2" fmla="*/ 344675 h 1144880"/>
              <a:gd name="connsiteX3" fmla="*/ 6368134 w 6368134"/>
              <a:gd name="connsiteY3" fmla="*/ 344675 h 1144880"/>
              <a:gd name="connsiteX4" fmla="*/ 6368134 w 6368134"/>
              <a:gd name="connsiteY4" fmla="*/ 1144880 h 1144880"/>
              <a:gd name="connsiteX5" fmla="*/ 0 w 6368134"/>
              <a:gd name="connsiteY5" fmla="*/ 1144880 h 1144880"/>
              <a:gd name="connsiteX6" fmla="*/ 0 w 6368134"/>
              <a:gd name="connsiteY6" fmla="*/ 344675 h 11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8134" h="1144880">
                <a:moveTo>
                  <a:pt x="0" y="344675"/>
                </a:moveTo>
                <a:lnTo>
                  <a:pt x="3173181" y="0"/>
                </a:lnTo>
                <a:lnTo>
                  <a:pt x="6368134" y="344675"/>
                </a:lnTo>
                <a:lnTo>
                  <a:pt x="6368134" y="344675"/>
                </a:lnTo>
                <a:lnTo>
                  <a:pt x="6368134" y="1144880"/>
                </a:lnTo>
                <a:lnTo>
                  <a:pt x="0" y="1144880"/>
                </a:lnTo>
                <a:lnTo>
                  <a:pt x="0" y="344675"/>
                </a:lnTo>
                <a:close/>
              </a:path>
            </a:pathLst>
          </a:cu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28" name="Text Placeholder 4">
            <a:extLst>
              <a:ext uri="{FF2B5EF4-FFF2-40B4-BE49-F238E27FC236}">
                <a16:creationId xmlns:a16="http://schemas.microsoft.com/office/drawing/2014/main" id="{7F975FF3-B1DD-8420-8A9C-378DE66D5E08}"/>
              </a:ext>
            </a:extLst>
          </p:cNvPr>
          <p:cNvSpPr txBox="1">
            <a:spLocks/>
          </p:cNvSpPr>
          <p:nvPr/>
        </p:nvSpPr>
        <p:spPr>
          <a:xfrm>
            <a:off x="765466" y="492669"/>
            <a:ext cx="5638800" cy="987425"/>
          </a:xfrm>
          <a:prstGeom prst="rect">
            <a:avLst/>
          </a:prstGeom>
        </p:spPr>
        <p:txBody>
          <a:bodyPr lIns="0" tIns="0" rIns="0" bIns="0" anchor="b" anchorCtr="0"/>
          <a:lstStyle>
            <a:lvl1pPr marL="0" indent="0" algn="l" rtl="0" eaLnBrk="1" fontAlgn="base" hangingPunct="1">
              <a:lnSpc>
                <a:spcPct val="90000"/>
              </a:lnSpc>
              <a:spcBef>
                <a:spcPts val="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1pPr>
            <a:lvl2pPr marL="4572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2pPr>
            <a:lvl3pPr marL="9144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3pPr>
            <a:lvl4pPr marL="13716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4pPr>
            <a:lvl5pPr marL="1828800" indent="0" algn="l" rtl="0" eaLnBrk="1" fontAlgn="base" hangingPunct="1">
              <a:lnSpc>
                <a:spcPct val="90000"/>
              </a:lnSpc>
              <a:spcBef>
                <a:spcPts val="500"/>
              </a:spcBef>
              <a:spcAft>
                <a:spcPct val="0"/>
              </a:spcAft>
              <a:buFontTx/>
              <a:buNone/>
              <a:defRPr sz="4000" b="1"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dirty="0">
                <a:solidFill>
                  <a:schemeClr val="bg1"/>
                </a:solidFill>
                <a:latin typeface="Arial"/>
                <a:cs typeface="Arial"/>
              </a:rPr>
              <a:t>Nuestra visión</a:t>
            </a:r>
            <a:endParaRPr lang="es-419" dirty="0">
              <a:solidFill>
                <a:schemeClr val="bg1"/>
              </a:solidFill>
            </a:endParaRPr>
          </a:p>
        </p:txBody>
      </p:sp>
      <p:sp>
        <p:nvSpPr>
          <p:cNvPr id="30" name="Rectangle: Rounded Corners 8">
            <a:extLst>
              <a:ext uri="{FF2B5EF4-FFF2-40B4-BE49-F238E27FC236}">
                <a16:creationId xmlns:a16="http://schemas.microsoft.com/office/drawing/2014/main" id="{04594074-A6A5-E2CA-2F18-4133AE9F4402}"/>
              </a:ext>
            </a:extLst>
          </p:cNvPr>
          <p:cNvSpPr/>
          <p:nvPr/>
        </p:nvSpPr>
        <p:spPr>
          <a:xfrm>
            <a:off x="458126" y="1917985"/>
            <a:ext cx="6106394" cy="112040"/>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32" name="Rectangle: Rounded Corners 9">
            <a:extLst>
              <a:ext uri="{FF2B5EF4-FFF2-40B4-BE49-F238E27FC236}">
                <a16:creationId xmlns:a16="http://schemas.microsoft.com/office/drawing/2014/main" id="{37B16FCE-1666-4F2E-029C-3E2AAEC1FA90}"/>
              </a:ext>
            </a:extLst>
          </p:cNvPr>
          <p:cNvSpPr/>
          <p:nvPr/>
        </p:nvSpPr>
        <p:spPr>
          <a:xfrm>
            <a:off x="458126" y="1704602"/>
            <a:ext cx="6106394" cy="103584"/>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34" name="Rectangle: Rounded Corners 11">
            <a:extLst>
              <a:ext uri="{FF2B5EF4-FFF2-40B4-BE49-F238E27FC236}">
                <a16:creationId xmlns:a16="http://schemas.microsoft.com/office/drawing/2014/main" id="{E5395C1C-44C4-4F10-C0DB-28E0438D6C6E}"/>
              </a:ext>
            </a:extLst>
          </p:cNvPr>
          <p:cNvSpPr/>
          <p:nvPr/>
        </p:nvSpPr>
        <p:spPr>
          <a:xfrm>
            <a:off x="458125" y="2140499"/>
            <a:ext cx="6106394" cy="779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35" name="TextBox 34">
            <a:extLst>
              <a:ext uri="{FF2B5EF4-FFF2-40B4-BE49-F238E27FC236}">
                <a16:creationId xmlns:a16="http://schemas.microsoft.com/office/drawing/2014/main" id="{FB94D21C-F3BC-6918-B545-434191F89758}"/>
              </a:ext>
            </a:extLst>
          </p:cNvPr>
          <p:cNvSpPr txBox="1"/>
          <p:nvPr/>
        </p:nvSpPr>
        <p:spPr>
          <a:xfrm>
            <a:off x="458125" y="335906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419" sz="2400" b="1" dirty="0">
                <a:solidFill>
                  <a:schemeClr val="tx2"/>
                </a:solidFill>
                <a:latin typeface="Arial"/>
              </a:rPr>
              <a:t>Nuestra misión</a:t>
            </a:r>
            <a:endParaRPr lang="es-419" dirty="0">
              <a:solidFill>
                <a:schemeClr val="tx2"/>
              </a:solidFill>
              <a:ea typeface="Calibri"/>
              <a:cs typeface="Calibri"/>
            </a:endParaRPr>
          </a:p>
        </p:txBody>
      </p:sp>
      <p:pic>
        <p:nvPicPr>
          <p:cNvPr id="3" name="Picture 2">
            <a:extLst>
              <a:ext uri="{FF2B5EF4-FFF2-40B4-BE49-F238E27FC236}">
                <a16:creationId xmlns:a16="http://schemas.microsoft.com/office/drawing/2014/main" id="{264D71E6-C65F-9C35-E701-6956EDFFC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02" y="3964400"/>
            <a:ext cx="5759746" cy="2063856"/>
          </a:xfrm>
          <a:prstGeom prst="rect">
            <a:avLst/>
          </a:prstGeom>
        </p:spPr>
      </p:pic>
    </p:spTree>
    <p:extLst>
      <p:ext uri="{BB962C8B-B14F-4D97-AF65-F5344CB8AC3E}">
        <p14:creationId xmlns:p14="http://schemas.microsoft.com/office/powerpoint/2010/main" val="368291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C84AD-7651-535D-5447-56576E97C26C}"/>
            </a:ext>
          </a:extLst>
        </p:cNvPr>
        <p:cNvGrpSpPr/>
        <p:nvPr/>
      </p:nvGrpSpPr>
      <p:grpSpPr>
        <a:xfrm>
          <a:off x="0" y="0"/>
          <a:ext cx="0" cy="0"/>
          <a:chOff x="0" y="0"/>
          <a:chExt cx="0" cy="0"/>
        </a:xfrm>
      </p:grpSpPr>
      <p:sp>
        <p:nvSpPr>
          <p:cNvPr id="16" name="Rectangle: Rounded Corners 11">
            <a:extLst>
              <a:ext uri="{FF2B5EF4-FFF2-40B4-BE49-F238E27FC236}">
                <a16:creationId xmlns:a16="http://schemas.microsoft.com/office/drawing/2014/main" id="{4305B86D-1C43-7039-3E4A-61A695D751CF}"/>
              </a:ext>
            </a:extLst>
          </p:cNvPr>
          <p:cNvSpPr/>
          <p:nvPr/>
        </p:nvSpPr>
        <p:spPr>
          <a:xfrm>
            <a:off x="264159" y="1624817"/>
            <a:ext cx="6368134" cy="88788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lIns="274320" rtlCol="0" anchor="ctr">
            <a:noAutofit/>
          </a:bodyPr>
          <a:lstStyle/>
          <a:p>
            <a:r>
              <a:rPr lang="es-419" sz="4000" b="1" dirty="0">
                <a:solidFill>
                  <a:schemeClr val="bg1"/>
                </a:solidFill>
                <a:latin typeface="Arial" panose="020B0604020202020204" pitchFamily="34" charset="0"/>
                <a:cs typeface="Arial" panose="020B0604020202020204" pitchFamily="34" charset="0"/>
              </a:rPr>
              <a:t>Fundación de fe</a:t>
            </a:r>
          </a:p>
        </p:txBody>
      </p:sp>
      <p:pic>
        <p:nvPicPr>
          <p:cNvPr id="8" name="Picture Placeholder 7" descr="An old person laughing with her hand on her chin&#10;&#10;Description automatically generated">
            <a:extLst>
              <a:ext uri="{FF2B5EF4-FFF2-40B4-BE49-F238E27FC236}">
                <a16:creationId xmlns:a16="http://schemas.microsoft.com/office/drawing/2014/main" id="{3400C7F2-24A1-7432-5DE7-A72C006B15A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p:blipFill>
        <p:spPr>
          <a:xfrm>
            <a:off x="6858000" y="0"/>
            <a:ext cx="5334000" cy="6858000"/>
          </a:xfrm>
        </p:spPr>
      </p:pic>
      <p:sp>
        <p:nvSpPr>
          <p:cNvPr id="3" name="TextBox 2">
            <a:extLst>
              <a:ext uri="{FF2B5EF4-FFF2-40B4-BE49-F238E27FC236}">
                <a16:creationId xmlns:a16="http://schemas.microsoft.com/office/drawing/2014/main" id="{410F0A02-FBB0-A4AB-6683-A3CBFF460DD6}"/>
              </a:ext>
            </a:extLst>
          </p:cNvPr>
          <p:cNvSpPr txBox="1"/>
          <p:nvPr/>
        </p:nvSpPr>
        <p:spPr>
          <a:xfrm>
            <a:off x="264159" y="2835884"/>
            <a:ext cx="6195007" cy="29238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419" sz="2300" b="0" i="1" u="none" strike="noStrike" kern="1200" cap="none" spc="0" normalizeH="0" baseline="0" dirty="0">
                <a:ln>
                  <a:noFill/>
                </a:ln>
                <a:effectLst/>
                <a:uLnTx/>
                <a:uFillTx/>
                <a:latin typeface="Arial" panose="020B0604020202020204" pitchFamily="34" charset="0"/>
                <a:cs typeface="Arial" panose="020B0604020202020204" pitchFamily="34" charset="0"/>
              </a:rPr>
              <a:t>Elegimos la vivienda como medio para poner </a:t>
            </a:r>
            <a:br>
              <a:rPr kumimoji="0" lang="es-419" sz="2300" b="0" i="1" u="none" strike="noStrike" kern="1200" cap="none" spc="0" normalizeH="0" baseline="0" dirty="0">
                <a:ln>
                  <a:noFill/>
                </a:ln>
                <a:effectLst/>
                <a:uLnTx/>
                <a:uFillTx/>
                <a:latin typeface="Arial" panose="020B0604020202020204" pitchFamily="34" charset="0"/>
                <a:cs typeface="Arial" panose="020B0604020202020204" pitchFamily="34" charset="0"/>
              </a:rPr>
            </a:br>
            <a:r>
              <a:rPr kumimoji="0" lang="es-419" sz="2300" b="0" i="1" u="none" strike="noStrike" kern="1200" cap="none" spc="0" normalizeH="0" baseline="0" dirty="0">
                <a:ln>
                  <a:noFill/>
                </a:ln>
                <a:effectLst/>
                <a:uLnTx/>
                <a:uFillTx/>
                <a:latin typeface="Arial" panose="020B0604020202020204" pitchFamily="34" charset="0"/>
                <a:cs typeface="Arial" panose="020B0604020202020204" pitchFamily="34" charset="0"/>
              </a:rPr>
              <a:t>nuestra fe cristiana en acción porque </a:t>
            </a:r>
            <a:r>
              <a:rPr kumimoji="0" lang="es-419" sz="2300" b="1" i="1" u="none" strike="noStrike" kern="1200" cap="none" spc="0" normalizeH="0" baseline="0" dirty="0">
                <a:ln>
                  <a:noFill/>
                </a:ln>
                <a:solidFill>
                  <a:schemeClr val="tx2"/>
                </a:solidFill>
                <a:effectLst/>
                <a:uLnTx/>
                <a:uFillTx/>
                <a:latin typeface="Arial" panose="020B0604020202020204" pitchFamily="34" charset="0"/>
                <a:cs typeface="Arial" panose="020B0604020202020204" pitchFamily="34" charset="0"/>
              </a:rPr>
              <a:t>la vivienda es la base para la salud, la educación, el bienestar, la equidad y la riqueza de las familias y comunidades.</a:t>
            </a:r>
            <a:r>
              <a:rPr kumimoji="0" lang="es-419" sz="2300" b="0" i="1" u="none" strike="noStrike" kern="1200" cap="none" spc="0" normalizeH="0" baseline="0" dirty="0">
                <a:ln>
                  <a:noFill/>
                </a:ln>
                <a:effectLst/>
                <a:uLnTx/>
                <a:uFillTx/>
                <a:latin typeface="Arial" panose="020B0604020202020204" pitchFamily="34" charset="0"/>
                <a:cs typeface="Arial" panose="020B0604020202020204" pitchFamily="34" charset="0"/>
              </a:rPr>
              <a:t> Nos comprometemos a amar a todos nuestros vecinos, haciendo justicia y caminando humildemente con Dios.</a:t>
            </a:r>
          </a:p>
        </p:txBody>
      </p:sp>
      <p:sp>
        <p:nvSpPr>
          <p:cNvPr id="13" name="Arrow: Up 12">
            <a:extLst>
              <a:ext uri="{FF2B5EF4-FFF2-40B4-BE49-F238E27FC236}">
                <a16:creationId xmlns:a16="http://schemas.microsoft.com/office/drawing/2014/main" id="{2500121F-14C0-2B75-0E89-D85A3220F412}"/>
              </a:ext>
            </a:extLst>
          </p:cNvPr>
          <p:cNvSpPr/>
          <p:nvPr/>
        </p:nvSpPr>
        <p:spPr>
          <a:xfrm>
            <a:off x="264160" y="627664"/>
            <a:ext cx="6368134" cy="445506"/>
          </a:xfrm>
          <a:prstGeom prst="upArrow">
            <a:avLst>
              <a:gd name="adj1" fmla="val 100000"/>
              <a:gd name="adj2" fmla="val 50000"/>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2" name="Rectangle: Rounded Corners 8">
            <a:extLst>
              <a:ext uri="{FF2B5EF4-FFF2-40B4-BE49-F238E27FC236}">
                <a16:creationId xmlns:a16="http://schemas.microsoft.com/office/drawing/2014/main" id="{106F07C9-C7DE-C0B4-F7A1-0803563CE02D}"/>
              </a:ext>
            </a:extLst>
          </p:cNvPr>
          <p:cNvSpPr/>
          <p:nvPr/>
        </p:nvSpPr>
        <p:spPr>
          <a:xfrm>
            <a:off x="264160" y="1402303"/>
            <a:ext cx="6368134" cy="11271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
        <p:nvSpPr>
          <p:cNvPr id="15" name="Rectangle: Rounded Corners 9">
            <a:extLst>
              <a:ext uri="{FF2B5EF4-FFF2-40B4-BE49-F238E27FC236}">
                <a16:creationId xmlns:a16="http://schemas.microsoft.com/office/drawing/2014/main" id="{33E1DEF3-7FAD-17C9-A143-09D7CA2146B0}"/>
              </a:ext>
            </a:extLst>
          </p:cNvPr>
          <p:cNvSpPr/>
          <p:nvPr/>
        </p:nvSpPr>
        <p:spPr>
          <a:xfrm>
            <a:off x="264160" y="1188920"/>
            <a:ext cx="6368134" cy="112715"/>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solidFill>
                <a:schemeClr val="tx1"/>
              </a:solidFill>
            </a:endParaRPr>
          </a:p>
        </p:txBody>
      </p:sp>
    </p:spTree>
    <p:extLst>
      <p:ext uri="{BB962C8B-B14F-4D97-AF65-F5344CB8AC3E}">
        <p14:creationId xmlns:p14="http://schemas.microsoft.com/office/powerpoint/2010/main" val="352425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aph of two people&#10;&#10;Description automatically generated with medium confidence">
            <a:extLst>
              <a:ext uri="{FF2B5EF4-FFF2-40B4-BE49-F238E27FC236}">
                <a16:creationId xmlns:a16="http://schemas.microsoft.com/office/drawing/2014/main" id="{89392144-5AAB-209F-9338-C087D555B5A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 y="10363"/>
            <a:ext cx="12210479" cy="6161838"/>
          </a:xfrm>
          <a:prstGeom prst="rect">
            <a:avLst/>
          </a:prstGeom>
        </p:spPr>
      </p:pic>
      <p:sp>
        <p:nvSpPr>
          <p:cNvPr id="67585" name="Text Placeholder 1">
            <a:extLst>
              <a:ext uri="{FF2B5EF4-FFF2-40B4-BE49-F238E27FC236}">
                <a16:creationId xmlns:a16="http://schemas.microsoft.com/office/drawing/2014/main" id="{38DA2176-2845-67DC-8A12-D462194A89A7}"/>
              </a:ext>
            </a:extLst>
          </p:cNvPr>
          <p:cNvSpPr>
            <a:spLocks noGrp="1" noChangeArrowheads="1"/>
          </p:cNvSpPr>
          <p:nvPr>
            <p:ph type="body" sz="quarter" idx="10"/>
          </p:nvPr>
        </p:nvSpPr>
        <p:spPr bwMode="auto">
          <a:xfrm>
            <a:off x="571501" y="514769"/>
            <a:ext cx="6039364" cy="1882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nSpc>
                <a:spcPct val="100000"/>
              </a:lnSpc>
            </a:pPr>
            <a:r>
              <a:rPr lang="es-419" altLang="en-US" sz="3200" dirty="0">
                <a:latin typeface="Arial"/>
                <a:cs typeface="Arial"/>
              </a:rPr>
              <a:t>Un significativo crecimiento...</a:t>
            </a:r>
          </a:p>
          <a:p>
            <a:pPr>
              <a:lnSpc>
                <a:spcPct val="100000"/>
              </a:lnSpc>
            </a:pPr>
            <a:r>
              <a:rPr lang="es-419" altLang="en-US" dirty="0"/>
              <a:t>pero no estamos satisfechos</a:t>
            </a:r>
          </a:p>
        </p:txBody>
      </p:sp>
      <p:sp>
        <p:nvSpPr>
          <p:cNvPr id="3" name="Text Placeholder 2">
            <a:extLst>
              <a:ext uri="{FF2B5EF4-FFF2-40B4-BE49-F238E27FC236}">
                <a16:creationId xmlns:a16="http://schemas.microsoft.com/office/drawing/2014/main" id="{B9BD32CB-F922-27A3-FE24-BFC5EF29D8D6}"/>
              </a:ext>
            </a:extLst>
          </p:cNvPr>
          <p:cNvSpPr>
            <a:spLocks noGrp="1"/>
          </p:cNvSpPr>
          <p:nvPr>
            <p:ph type="body" sz="quarter" idx="11"/>
          </p:nvPr>
        </p:nvSpPr>
        <p:spPr>
          <a:xfrm>
            <a:off x="571500" y="2901242"/>
            <a:ext cx="5524500" cy="2321922"/>
          </a:xfrm>
        </p:spPr>
        <p:txBody>
          <a:bodyPr lIns="0" tIns="0" rIns="0" bIns="0" anchor="t"/>
          <a:lstStyle/>
          <a:p>
            <a:pPr>
              <a:lnSpc>
                <a:spcPct val="100000"/>
              </a:lnSpc>
              <a:defRPr/>
            </a:pPr>
            <a:r>
              <a:rPr lang="es-419" dirty="0">
                <a:solidFill>
                  <a:schemeClr val="bg2"/>
                </a:solidFill>
                <a:latin typeface="Arial"/>
                <a:cs typeface="Arial"/>
              </a:rPr>
              <a:t>En los últimos 15 años, hemos visto 100 veces más vidas mejoradas por nuestro trabajo, pero la necesidad de vivienda sigue creciendo aún más rápido.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817AF-BCD8-90A3-0485-CDDAD511B10C}"/>
              </a:ext>
            </a:extLst>
          </p:cNvPr>
          <p:cNvSpPr>
            <a:spLocks noGrp="1"/>
          </p:cNvSpPr>
          <p:nvPr>
            <p:ph type="body" sz="quarter" idx="10"/>
          </p:nvPr>
        </p:nvSpPr>
        <p:spPr>
          <a:xfrm>
            <a:off x="571500" y="288809"/>
            <a:ext cx="6023264" cy="987425"/>
          </a:xfrm>
        </p:spPr>
        <p:txBody>
          <a:bodyPr/>
          <a:lstStyle/>
          <a:p>
            <a:r>
              <a:rPr lang="es-419" dirty="0"/>
              <a:t>La necesidad de vivienda sigue aumentando</a:t>
            </a:r>
          </a:p>
        </p:txBody>
      </p:sp>
      <p:sp>
        <p:nvSpPr>
          <p:cNvPr id="2" name="Text Placeholder 1">
            <a:extLst>
              <a:ext uri="{FF2B5EF4-FFF2-40B4-BE49-F238E27FC236}">
                <a16:creationId xmlns:a16="http://schemas.microsoft.com/office/drawing/2014/main" id="{F14DE285-1C22-7F4F-4231-F1A20E8D8831}"/>
              </a:ext>
            </a:extLst>
          </p:cNvPr>
          <p:cNvSpPr>
            <a:spLocks noGrp="1"/>
          </p:cNvSpPr>
          <p:nvPr>
            <p:ph type="body" sz="quarter" idx="11"/>
          </p:nvPr>
        </p:nvSpPr>
        <p:spPr>
          <a:xfrm>
            <a:off x="571500" y="2009748"/>
            <a:ext cx="5638800" cy="4048125"/>
          </a:xfrm>
        </p:spPr>
        <p:txBody>
          <a:bodyPr lIns="0" tIns="0" rIns="0" bIns="0" anchor="t"/>
          <a:lstStyle/>
          <a:p>
            <a:r>
              <a:rPr lang="es-419" sz="2000" dirty="0">
                <a:solidFill>
                  <a:schemeClr val="bg2"/>
                </a:solidFill>
                <a:latin typeface="Arial"/>
                <a:cs typeface="Arial"/>
              </a:rPr>
              <a:t>Los mercados de la vivienda </a:t>
            </a:r>
            <a:r>
              <a:rPr lang="es-419" b="1" dirty="0">
                <a:solidFill>
                  <a:schemeClr val="tx2"/>
                </a:solidFill>
                <a:latin typeface="Arial"/>
                <a:cs typeface="Arial"/>
              </a:rPr>
              <a:t>no funcionan</a:t>
            </a:r>
            <a:r>
              <a:rPr lang="es-419" sz="2000" dirty="0">
                <a:solidFill>
                  <a:schemeClr val="bg2"/>
                </a:solidFill>
                <a:latin typeface="Arial"/>
                <a:cs typeface="Arial"/>
              </a:rPr>
              <a:t>.</a:t>
            </a:r>
          </a:p>
          <a:p>
            <a:r>
              <a:rPr lang="es-419" sz="2000" dirty="0">
                <a:solidFill>
                  <a:schemeClr val="bg2"/>
                </a:solidFill>
                <a:latin typeface="Arial"/>
                <a:cs typeface="Arial"/>
              </a:rPr>
              <a:t>En la actualidad, </a:t>
            </a:r>
            <a:r>
              <a:rPr lang="es-419" b="1" dirty="0">
                <a:solidFill>
                  <a:schemeClr val="tx2"/>
                </a:solidFill>
                <a:latin typeface="Arial"/>
                <a:cs typeface="Arial"/>
              </a:rPr>
              <a:t>2800 millones de personas </a:t>
            </a:r>
            <a:r>
              <a:rPr lang="es-419" sz="2000" dirty="0">
                <a:solidFill>
                  <a:schemeClr val="bg2"/>
                </a:solidFill>
                <a:latin typeface="Arial"/>
                <a:cs typeface="Arial"/>
              </a:rPr>
              <a:t>carecen de acceso a vivienda adecuada y asequible.</a:t>
            </a:r>
          </a:p>
          <a:p>
            <a:r>
              <a:rPr lang="es-419" b="1" dirty="0">
                <a:solidFill>
                  <a:schemeClr val="tx2"/>
                </a:solidFill>
                <a:latin typeface="Arial"/>
                <a:cs typeface="Arial"/>
              </a:rPr>
              <a:t>La urbanización, las condiciones meteorológicas extremas, el aumento de los costos </a:t>
            </a:r>
            <a:r>
              <a:rPr lang="es-419" sz="2000" dirty="0">
                <a:solidFill>
                  <a:schemeClr val="bg2"/>
                </a:solidFill>
                <a:latin typeface="Arial"/>
                <a:cs typeface="Arial"/>
              </a:rPr>
              <a:t>y la creciente </a:t>
            </a:r>
            <a:r>
              <a:rPr lang="es-419" b="1" dirty="0">
                <a:solidFill>
                  <a:schemeClr val="tx2"/>
                </a:solidFill>
                <a:latin typeface="Arial"/>
                <a:cs typeface="Arial"/>
              </a:rPr>
              <a:t>competencia por el suelo </a:t>
            </a:r>
            <a:r>
              <a:rPr lang="es-419" sz="2000" dirty="0">
                <a:solidFill>
                  <a:schemeClr val="bg2"/>
                </a:solidFill>
                <a:latin typeface="Arial"/>
                <a:cs typeface="Arial"/>
              </a:rPr>
              <a:t>no hacen sino agravar el problema.</a:t>
            </a:r>
          </a:p>
          <a:p>
            <a:r>
              <a:rPr lang="es-419" sz="2000" dirty="0">
                <a:solidFill>
                  <a:schemeClr val="bg2"/>
                </a:solidFill>
                <a:latin typeface="Arial"/>
                <a:cs typeface="Arial"/>
              </a:rPr>
              <a:t>Estamos llamados a </a:t>
            </a:r>
            <a:r>
              <a:rPr lang="es-419" b="1" dirty="0">
                <a:solidFill>
                  <a:schemeClr val="tx2"/>
                </a:solidFill>
                <a:latin typeface="Arial"/>
                <a:cs typeface="Arial"/>
              </a:rPr>
              <a:t>hacer más</a:t>
            </a:r>
            <a:r>
              <a:rPr lang="es-419" sz="2000" dirty="0">
                <a:solidFill>
                  <a:schemeClr val="bg2"/>
                </a:solidFill>
                <a:latin typeface="Arial"/>
                <a:cs typeface="Arial"/>
              </a:rPr>
              <a:t>.</a:t>
            </a:r>
          </a:p>
        </p:txBody>
      </p:sp>
      <p:pic>
        <p:nvPicPr>
          <p:cNvPr id="9" name="Picture Placeholder 8" descr="A close-up of a purple wall&#10;&#10;Description automatically generated">
            <a:extLst>
              <a:ext uri="{FF2B5EF4-FFF2-40B4-BE49-F238E27FC236}">
                <a16:creationId xmlns:a16="http://schemas.microsoft.com/office/drawing/2014/main" id="{3CDA3DFB-A9B5-E5FF-F089-372D10A634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b="-144"/>
          <a:stretch/>
        </p:blipFill>
        <p:spPr>
          <a:xfrm>
            <a:off x="6858000" y="9896"/>
            <a:ext cx="5334000" cy="6858000"/>
          </a:xfrm>
        </p:spPr>
      </p:pic>
    </p:spTree>
    <p:extLst>
      <p:ext uri="{BB962C8B-B14F-4D97-AF65-F5344CB8AC3E}">
        <p14:creationId xmlns:p14="http://schemas.microsoft.com/office/powerpoint/2010/main" val="144237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19A8D7-F2C6-5FFC-C74D-EBB435C20CEA}"/>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4B0B2DBC-1CCB-0C5D-3D01-63F2652841DD}"/>
              </a:ext>
            </a:extLst>
          </p:cNvPr>
          <p:cNvSpPr/>
          <p:nvPr/>
        </p:nvSpPr>
        <p:spPr>
          <a:xfrm>
            <a:off x="7899400" y="1418273"/>
            <a:ext cx="3459163" cy="3459163"/>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0" name="Freeform: Shape 9">
            <a:extLst>
              <a:ext uri="{FF2B5EF4-FFF2-40B4-BE49-F238E27FC236}">
                <a16:creationId xmlns:a16="http://schemas.microsoft.com/office/drawing/2014/main" id="{A9C50E17-D666-A48D-3444-2C2D9B4F4E4F}"/>
              </a:ext>
            </a:extLst>
          </p:cNvPr>
          <p:cNvSpPr/>
          <p:nvPr/>
        </p:nvSpPr>
        <p:spPr>
          <a:xfrm rot="16200000">
            <a:off x="8562566" y="1874711"/>
            <a:ext cx="2132830" cy="2335774"/>
          </a:xfrm>
          <a:custGeom>
            <a:avLst/>
            <a:gdLst>
              <a:gd name="connsiteX0" fmla="*/ 2132830 w 2132830"/>
              <a:gd name="connsiteY0" fmla="*/ 1167887 h 2335774"/>
              <a:gd name="connsiteX1" fmla="*/ 1319514 w 2132830"/>
              <a:gd name="connsiteY1" fmla="*/ 2321561 h 2335774"/>
              <a:gd name="connsiteX2" fmla="*/ 1319514 w 2132830"/>
              <a:gd name="connsiteY2" fmla="*/ 2335774 h 2335774"/>
              <a:gd name="connsiteX3" fmla="*/ 1309494 w 2132830"/>
              <a:gd name="connsiteY3" fmla="*/ 2335774 h 2335774"/>
              <a:gd name="connsiteX4" fmla="*/ 983848 w 2132830"/>
              <a:gd name="connsiteY4" fmla="*/ 2335774 h 2335774"/>
              <a:gd name="connsiteX5" fmla="*/ 983848 w 2132830"/>
              <a:gd name="connsiteY5" fmla="*/ 2064345 h 2335774"/>
              <a:gd name="connsiteX6" fmla="*/ 0 w 2132830"/>
              <a:gd name="connsiteY6" fmla="*/ 2064345 h 2335774"/>
              <a:gd name="connsiteX7" fmla="*/ 0 w 2132830"/>
              <a:gd name="connsiteY7" fmla="*/ 271429 h 2335774"/>
              <a:gd name="connsiteX8" fmla="*/ 983848 w 2132830"/>
              <a:gd name="connsiteY8" fmla="*/ 271429 h 2335774"/>
              <a:gd name="connsiteX9" fmla="*/ 983848 w 2132830"/>
              <a:gd name="connsiteY9" fmla="*/ 0 h 2335774"/>
              <a:gd name="connsiteX10" fmla="*/ 1309494 w 2132830"/>
              <a:gd name="connsiteY10" fmla="*/ 0 h 2335774"/>
              <a:gd name="connsiteX11" fmla="*/ 1319514 w 2132830"/>
              <a:gd name="connsiteY11" fmla="*/ 0 h 2335774"/>
              <a:gd name="connsiteX12" fmla="*/ 1319514 w 2132830"/>
              <a:gd name="connsiteY12" fmla="*/ 14213 h 233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2830" h="2335774">
                <a:moveTo>
                  <a:pt x="2132830" y="1167887"/>
                </a:moveTo>
                <a:lnTo>
                  <a:pt x="1319514" y="2321561"/>
                </a:lnTo>
                <a:lnTo>
                  <a:pt x="1319514" y="2335774"/>
                </a:lnTo>
                <a:lnTo>
                  <a:pt x="1309494" y="2335774"/>
                </a:lnTo>
                <a:lnTo>
                  <a:pt x="983848" y="2335774"/>
                </a:lnTo>
                <a:lnTo>
                  <a:pt x="983848" y="2064345"/>
                </a:lnTo>
                <a:lnTo>
                  <a:pt x="0" y="2064345"/>
                </a:lnTo>
                <a:lnTo>
                  <a:pt x="0" y="271429"/>
                </a:lnTo>
                <a:lnTo>
                  <a:pt x="983848" y="271429"/>
                </a:lnTo>
                <a:lnTo>
                  <a:pt x="983848" y="0"/>
                </a:lnTo>
                <a:lnTo>
                  <a:pt x="1309494" y="0"/>
                </a:lnTo>
                <a:lnTo>
                  <a:pt x="1319514" y="0"/>
                </a:lnTo>
                <a:lnTo>
                  <a:pt x="1319514" y="1421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419" dirty="0"/>
          </a:p>
        </p:txBody>
      </p:sp>
      <p:sp>
        <p:nvSpPr>
          <p:cNvPr id="67585" name="Text Placeholder 1">
            <a:extLst>
              <a:ext uri="{FF2B5EF4-FFF2-40B4-BE49-F238E27FC236}">
                <a16:creationId xmlns:a16="http://schemas.microsoft.com/office/drawing/2014/main" id="{FF5DCA2A-49E6-36E8-E4B6-9B957C150993}"/>
              </a:ext>
            </a:extLst>
          </p:cNvPr>
          <p:cNvSpPr>
            <a:spLocks noGrp="1" noChangeArrowheads="1"/>
          </p:cNvSpPr>
          <p:nvPr>
            <p:ph type="body" sz="quarter" idx="10"/>
          </p:nvPr>
        </p:nvSpPr>
        <p:spPr bwMode="auto">
          <a:xfrm>
            <a:off x="571501" y="1905000"/>
            <a:ext cx="5427518" cy="1120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anchorCtr="0" compatLnSpc="1">
            <a:prstTxWarp prst="textNoShape">
              <a:avLst/>
            </a:prstTxWarp>
          </a:bodyPr>
          <a:lstStyle/>
          <a:p>
            <a:r>
              <a:rPr lang="es-419" altLang="en-US" sz="5400" dirty="0"/>
              <a:t>50 por 50</a:t>
            </a:r>
          </a:p>
          <a:p>
            <a:pPr>
              <a:spcBef>
                <a:spcPts val="0"/>
              </a:spcBef>
            </a:pPr>
            <a:r>
              <a:rPr lang="es-419" altLang="en-US" sz="2800" b="0" dirty="0"/>
              <a:t>Preparándonos para nuestros próximos 50 años de impacto</a:t>
            </a:r>
            <a:endParaRPr lang="es-419" altLang="en-US" sz="4000" b="0" dirty="0"/>
          </a:p>
        </p:txBody>
      </p:sp>
      <p:sp>
        <p:nvSpPr>
          <p:cNvPr id="3" name="Text Placeholder 2">
            <a:extLst>
              <a:ext uri="{FF2B5EF4-FFF2-40B4-BE49-F238E27FC236}">
                <a16:creationId xmlns:a16="http://schemas.microsoft.com/office/drawing/2014/main" id="{DABB07A6-A53A-824C-E7BF-B0510AA6D39D}"/>
              </a:ext>
            </a:extLst>
          </p:cNvPr>
          <p:cNvSpPr>
            <a:spLocks noGrp="1"/>
          </p:cNvSpPr>
          <p:nvPr>
            <p:ph type="body" sz="quarter" idx="11"/>
          </p:nvPr>
        </p:nvSpPr>
        <p:spPr>
          <a:xfrm>
            <a:off x="571501" y="3260724"/>
            <a:ext cx="5732317" cy="2322657"/>
          </a:xfrm>
        </p:spPr>
        <p:txBody>
          <a:bodyPr/>
          <a:lstStyle/>
          <a:p>
            <a:pPr>
              <a:defRPr/>
            </a:pPr>
            <a:r>
              <a:rPr lang="es-419" dirty="0">
                <a:solidFill>
                  <a:schemeClr val="bg2"/>
                </a:solidFill>
              </a:rPr>
              <a:t>A medida que nos acercamos a nuestro 50</a:t>
            </a:r>
            <a:r>
              <a:rPr lang="es-419" baseline="30000" dirty="0">
                <a:solidFill>
                  <a:schemeClr val="bg2"/>
                </a:solidFill>
              </a:rPr>
              <a:t>o</a:t>
            </a:r>
            <a:r>
              <a:rPr lang="es-419" dirty="0">
                <a:solidFill>
                  <a:schemeClr val="bg2"/>
                </a:solidFill>
              </a:rPr>
              <a:t> aniversario, hacemos un llamado a la acción: aumentar el acceso a vivienda asequible para 50 millones de personas más.</a:t>
            </a:r>
          </a:p>
        </p:txBody>
      </p:sp>
      <p:sp>
        <p:nvSpPr>
          <p:cNvPr id="9" name="Rectangle 8">
            <a:extLst>
              <a:ext uri="{FF2B5EF4-FFF2-40B4-BE49-F238E27FC236}">
                <a16:creationId xmlns:a16="http://schemas.microsoft.com/office/drawing/2014/main" id="{EAAEFDC3-C543-22E7-78A0-21F6DB6E4898}"/>
              </a:ext>
            </a:extLst>
          </p:cNvPr>
          <p:cNvSpPr/>
          <p:nvPr/>
        </p:nvSpPr>
        <p:spPr>
          <a:xfrm>
            <a:off x="9361608" y="3394275"/>
            <a:ext cx="534746" cy="7147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Tree>
    <p:extLst>
      <p:ext uri="{BB962C8B-B14F-4D97-AF65-F5344CB8AC3E}">
        <p14:creationId xmlns:p14="http://schemas.microsoft.com/office/powerpoint/2010/main" val="2262340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89951-E79D-2BF0-7649-BCEFE513DB1A}"/>
              </a:ext>
            </a:extLst>
          </p:cNvPr>
          <p:cNvPicPr>
            <a:picLocks noChangeAspect="1"/>
          </p:cNvPicPr>
          <p:nvPr/>
        </p:nvPicPr>
        <p:blipFill>
          <a:blip r:embed="rId2"/>
          <a:srcRect t="435" b="435"/>
          <a:stretch/>
        </p:blipFill>
        <p:spPr>
          <a:xfrm>
            <a:off x="292281" y="0"/>
            <a:ext cx="11607438" cy="6765833"/>
          </a:xfrm>
          <a:prstGeom prst="rect">
            <a:avLst/>
          </a:prstGeom>
        </p:spPr>
      </p:pic>
    </p:spTree>
    <p:extLst>
      <p:ext uri="{BB962C8B-B14F-4D97-AF65-F5344CB8AC3E}">
        <p14:creationId xmlns:p14="http://schemas.microsoft.com/office/powerpoint/2010/main" val="256489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36902-0E27-D035-F811-BF2E06A8ACB2}"/>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4995098-0C56-8994-0465-E266CA8C009A}"/>
              </a:ext>
            </a:extLst>
          </p:cNvPr>
          <p:cNvSpPr/>
          <p:nvPr/>
        </p:nvSpPr>
        <p:spPr>
          <a:xfrm>
            <a:off x="496120" y="1741731"/>
            <a:ext cx="11133353" cy="3881050"/>
          </a:xfrm>
          <a:prstGeom prst="roundRect">
            <a:avLst>
              <a:gd name="adj" fmla="val 6047"/>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D7E91657-2B0B-A77B-F9D5-24CBF42E2243}"/>
              </a:ext>
            </a:extLst>
          </p:cNvPr>
          <p:cNvSpPr/>
          <p:nvPr/>
        </p:nvSpPr>
        <p:spPr>
          <a:xfrm>
            <a:off x="667483" y="1944409"/>
            <a:ext cx="7345059" cy="3442592"/>
          </a:xfrm>
          <a:prstGeom prst="roundRect">
            <a:avLst>
              <a:gd name="adj" fmla="val 6047"/>
            </a:avLst>
          </a:prstGeom>
          <a:solidFill>
            <a:schemeClr val="bg1">
              <a:lumMod val="85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A4D9F2CB-0BFA-3EFE-0125-9A4BAB86880C}"/>
              </a:ext>
            </a:extLst>
          </p:cNvPr>
          <p:cNvSpPr/>
          <p:nvPr/>
        </p:nvSpPr>
        <p:spPr>
          <a:xfrm>
            <a:off x="825969" y="2133780"/>
            <a:ext cx="3685624" cy="3082115"/>
          </a:xfrm>
          <a:prstGeom prst="roundRect">
            <a:avLst>
              <a:gd name="adj" fmla="val 6047"/>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A6B70DA-6293-E889-2627-AB62CFC7FACE}"/>
              </a:ext>
            </a:extLst>
          </p:cNvPr>
          <p:cNvSpPr txBox="1"/>
          <p:nvPr/>
        </p:nvSpPr>
        <p:spPr>
          <a:xfrm>
            <a:off x="4692600" y="2327996"/>
            <a:ext cx="3025302" cy="1066959"/>
          </a:xfrm>
          <a:prstGeom prst="rect">
            <a:avLst/>
          </a:prstGeom>
          <a:noFill/>
          <a:ln w="28575">
            <a:noFill/>
          </a:ln>
        </p:spPr>
        <p:txBody>
          <a:bodyPr wrap="square" rtlCol="0">
            <a:spAutoFit/>
          </a:bodyPr>
          <a:lstStyle/>
          <a:p>
            <a:pPr marL="0" marR="0" lvl="0" indent="0" algn="ctr" defTabSz="914400" rtl="0" eaLnBrk="1" fontAlgn="auto" latinLnBrk="0" hangingPunct="1">
              <a:lnSpc>
                <a:spcPts val="3800"/>
              </a:lnSpc>
              <a:spcBef>
                <a:spcPts val="0"/>
              </a:spcBef>
              <a:spcAft>
                <a:spcPts val="0"/>
              </a:spcAft>
              <a:buClrTx/>
              <a:buSzTx/>
              <a:buFontTx/>
              <a:buNone/>
              <a:tabLst/>
              <a:defRPr/>
            </a:pPr>
            <a:r>
              <a:rPr kumimoji="0" lang="es-419" sz="40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Ampliación de la red</a:t>
            </a:r>
          </a:p>
        </p:txBody>
      </p:sp>
      <p:grpSp>
        <p:nvGrpSpPr>
          <p:cNvPr id="14" name="Group 13">
            <a:extLst>
              <a:ext uri="{FF2B5EF4-FFF2-40B4-BE49-F238E27FC236}">
                <a16:creationId xmlns:a16="http://schemas.microsoft.com/office/drawing/2014/main" id="{67AB5664-6A2B-9122-79B5-FB80A48850AF}"/>
              </a:ext>
            </a:extLst>
          </p:cNvPr>
          <p:cNvGrpSpPr/>
          <p:nvPr/>
        </p:nvGrpSpPr>
        <p:grpSpPr>
          <a:xfrm>
            <a:off x="846493" y="3496294"/>
            <a:ext cx="10773231" cy="0"/>
            <a:chOff x="736058" y="3910517"/>
            <a:chExt cx="10773231" cy="0"/>
          </a:xfrm>
        </p:grpSpPr>
        <p:cxnSp>
          <p:nvCxnSpPr>
            <p:cNvPr id="15" name="Straight Arrow Connector 14">
              <a:extLst>
                <a:ext uri="{FF2B5EF4-FFF2-40B4-BE49-F238E27FC236}">
                  <a16:creationId xmlns:a16="http://schemas.microsoft.com/office/drawing/2014/main" id="{6719EA15-4C06-F1BC-B27D-EFF939167645}"/>
                </a:ext>
              </a:extLst>
            </p:cNvPr>
            <p:cNvCxnSpPr>
              <a:cxnSpLocks/>
            </p:cNvCxnSpPr>
            <p:nvPr/>
          </p:nvCxnSpPr>
          <p:spPr>
            <a:xfrm>
              <a:off x="736058" y="3910517"/>
              <a:ext cx="10773231" cy="0"/>
            </a:xfrm>
            <a:prstGeom prst="straightConnector1">
              <a:avLst/>
            </a:prstGeom>
            <a:ln w="381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77B811D-67A5-8F9B-3F12-8D489DF2CDD3}"/>
                </a:ext>
              </a:extLst>
            </p:cNvPr>
            <p:cNvCxnSpPr>
              <a:cxnSpLocks/>
            </p:cNvCxnSpPr>
            <p:nvPr/>
          </p:nvCxnSpPr>
          <p:spPr>
            <a:xfrm>
              <a:off x="4390114" y="3910517"/>
              <a:ext cx="3511826"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7" name="TextBox 16">
            <a:extLst>
              <a:ext uri="{FF2B5EF4-FFF2-40B4-BE49-F238E27FC236}">
                <a16:creationId xmlns:a16="http://schemas.microsoft.com/office/drawing/2014/main" id="{4D27BBE6-7CB2-CE00-338A-132F9A3A7003}"/>
              </a:ext>
            </a:extLst>
          </p:cNvPr>
          <p:cNvSpPr txBox="1"/>
          <p:nvPr/>
        </p:nvSpPr>
        <p:spPr>
          <a:xfrm>
            <a:off x="1366142" y="2632306"/>
            <a:ext cx="25837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4800" b="1"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50 </a:t>
            </a:r>
            <a:r>
              <a:rPr kumimoji="0" lang="es-419" sz="320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por </a:t>
            </a:r>
            <a:r>
              <a:rPr kumimoji="0" lang="es-419" sz="4800" b="1"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50</a:t>
            </a:r>
          </a:p>
        </p:txBody>
      </p:sp>
      <p:sp>
        <p:nvSpPr>
          <p:cNvPr id="18" name="Right Brace 17">
            <a:extLst>
              <a:ext uri="{FF2B5EF4-FFF2-40B4-BE49-F238E27FC236}">
                <a16:creationId xmlns:a16="http://schemas.microsoft.com/office/drawing/2014/main" id="{B45EF305-8FD3-CDB5-BD09-08F699656D56}"/>
              </a:ext>
            </a:extLst>
          </p:cNvPr>
          <p:cNvSpPr/>
          <p:nvPr/>
        </p:nvSpPr>
        <p:spPr>
          <a:xfrm rot="5400000">
            <a:off x="2570260" y="1836000"/>
            <a:ext cx="184703" cy="3675874"/>
          </a:xfrm>
          <a:prstGeom prst="rightBrace">
            <a:avLst>
              <a:gd name="adj1" fmla="val 61965"/>
              <a:gd name="adj2" fmla="val 50000"/>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Right Brace 18">
            <a:extLst>
              <a:ext uri="{FF2B5EF4-FFF2-40B4-BE49-F238E27FC236}">
                <a16:creationId xmlns:a16="http://schemas.microsoft.com/office/drawing/2014/main" id="{D68E4CC0-2CDC-7FB3-C42F-319937F498F4}"/>
              </a:ext>
            </a:extLst>
          </p:cNvPr>
          <p:cNvSpPr/>
          <p:nvPr/>
        </p:nvSpPr>
        <p:spPr>
          <a:xfrm rot="5400000">
            <a:off x="6167506" y="1921255"/>
            <a:ext cx="184703" cy="3505368"/>
          </a:xfrm>
          <a:prstGeom prst="rightBrace">
            <a:avLst>
              <a:gd name="adj1" fmla="val 61965"/>
              <a:gd name="adj2" fmla="val 50000"/>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Right Brace 19">
            <a:extLst>
              <a:ext uri="{FF2B5EF4-FFF2-40B4-BE49-F238E27FC236}">
                <a16:creationId xmlns:a16="http://schemas.microsoft.com/office/drawing/2014/main" id="{C57E2029-6E3B-BE29-3B7C-90016679067C}"/>
              </a:ext>
            </a:extLst>
          </p:cNvPr>
          <p:cNvSpPr/>
          <p:nvPr/>
        </p:nvSpPr>
        <p:spPr>
          <a:xfrm rot="5400000">
            <a:off x="9723780" y="1870347"/>
            <a:ext cx="184703" cy="3607182"/>
          </a:xfrm>
          <a:prstGeom prst="rightBrace">
            <a:avLst>
              <a:gd name="adj1" fmla="val 61965"/>
              <a:gd name="adj2" fmla="val 50000"/>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686C9EB-B3CB-7330-7D4D-5CF9734FC82A}"/>
              </a:ext>
            </a:extLst>
          </p:cNvPr>
          <p:cNvSpPr txBox="1"/>
          <p:nvPr/>
        </p:nvSpPr>
        <p:spPr>
          <a:xfrm>
            <a:off x="2159672" y="3785929"/>
            <a:ext cx="111921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419" sz="16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AÑOS 1-3</a:t>
            </a:r>
          </a:p>
        </p:txBody>
      </p:sp>
      <p:sp>
        <p:nvSpPr>
          <p:cNvPr id="22" name="TextBox 21">
            <a:extLst>
              <a:ext uri="{FF2B5EF4-FFF2-40B4-BE49-F238E27FC236}">
                <a16:creationId xmlns:a16="http://schemas.microsoft.com/office/drawing/2014/main" id="{3F2AE7A6-1D32-C927-BEAE-CAD93046177E}"/>
              </a:ext>
            </a:extLst>
          </p:cNvPr>
          <p:cNvSpPr txBox="1"/>
          <p:nvPr/>
        </p:nvSpPr>
        <p:spPr>
          <a:xfrm>
            <a:off x="5689817" y="3785929"/>
            <a:ext cx="11192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AÑOS 4-6</a:t>
            </a:r>
          </a:p>
        </p:txBody>
      </p:sp>
      <p:sp>
        <p:nvSpPr>
          <p:cNvPr id="23" name="TextBox 22">
            <a:extLst>
              <a:ext uri="{FF2B5EF4-FFF2-40B4-BE49-F238E27FC236}">
                <a16:creationId xmlns:a16="http://schemas.microsoft.com/office/drawing/2014/main" id="{CFF1D55E-C31D-717B-FD01-E580EB2A4AEF}"/>
              </a:ext>
            </a:extLst>
          </p:cNvPr>
          <p:cNvSpPr txBox="1"/>
          <p:nvPr/>
        </p:nvSpPr>
        <p:spPr>
          <a:xfrm>
            <a:off x="9228779" y="3785929"/>
            <a:ext cx="123303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600" b="0" i="0"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AÑOS 7-10</a:t>
            </a:r>
          </a:p>
        </p:txBody>
      </p:sp>
      <p:sp>
        <p:nvSpPr>
          <p:cNvPr id="24" name="TextBox 23">
            <a:extLst>
              <a:ext uri="{FF2B5EF4-FFF2-40B4-BE49-F238E27FC236}">
                <a16:creationId xmlns:a16="http://schemas.microsoft.com/office/drawing/2014/main" id="{AE58D9D7-B724-A084-7B12-8237A7F3EDD6}"/>
              </a:ext>
            </a:extLst>
          </p:cNvPr>
          <p:cNvSpPr txBox="1"/>
          <p:nvPr/>
        </p:nvSpPr>
        <p:spPr>
          <a:xfrm>
            <a:off x="971101" y="4142655"/>
            <a:ext cx="3285322"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419" sz="2000" i="1" dirty="0">
                <a:solidFill>
                  <a:prstClr val="white"/>
                </a:solidFill>
                <a:latin typeface="Arial" panose="020B0604020202020204" pitchFamily="34" charset="0"/>
                <a:cs typeface="Arial" panose="020B0604020202020204" pitchFamily="34" charset="0"/>
              </a:rPr>
              <a:t>Preparándonos para los próximos </a:t>
            </a:r>
            <a:br>
              <a:rPr lang="es-419" sz="2000" i="1" dirty="0">
                <a:solidFill>
                  <a:prstClr val="white"/>
                </a:solidFill>
                <a:latin typeface="Arial" panose="020B0604020202020204" pitchFamily="34" charset="0"/>
                <a:cs typeface="Arial" panose="020B0604020202020204" pitchFamily="34" charset="0"/>
              </a:rPr>
            </a:br>
            <a:r>
              <a:rPr lang="es-419" sz="2000" i="1" dirty="0">
                <a:solidFill>
                  <a:prstClr val="white"/>
                </a:solidFill>
                <a:latin typeface="Arial" panose="020B0604020202020204" pitchFamily="34" charset="0"/>
                <a:cs typeface="Arial" panose="020B0604020202020204" pitchFamily="34" charset="0"/>
              </a:rPr>
              <a:t>50 años de impacto</a:t>
            </a:r>
            <a:endParaRPr kumimoji="0" lang="es-419" sz="2000" b="0" i="1"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C784536-70D6-79EE-CBC9-C311DFCA2741}"/>
              </a:ext>
            </a:extLst>
          </p:cNvPr>
          <p:cNvSpPr txBox="1"/>
          <p:nvPr/>
        </p:nvSpPr>
        <p:spPr>
          <a:xfrm>
            <a:off x="5100820" y="4171083"/>
            <a:ext cx="2208862"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0" i="1"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Acelerar el cambio en la red</a:t>
            </a:r>
            <a:endParaRPr kumimoji="0" lang="es-419"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7279803-EAD3-1AE5-8AA9-E7A186DE9885}"/>
              </a:ext>
            </a:extLst>
          </p:cNvPr>
          <p:cNvSpPr txBox="1"/>
          <p:nvPr/>
        </p:nvSpPr>
        <p:spPr>
          <a:xfrm>
            <a:off x="8183177" y="4204233"/>
            <a:ext cx="3285322"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2000" b="0" i="1" u="none" strike="noStrike" kern="1200" cap="none" spc="0" normalizeH="0" baseline="0" dirty="0">
                <a:ln>
                  <a:noFill/>
                </a:ln>
                <a:solidFill>
                  <a:prstClr val="white"/>
                </a:solidFill>
                <a:effectLst/>
                <a:uLnTx/>
                <a:uFillTx/>
                <a:latin typeface="Arial" panose="020B0604020202020204" pitchFamily="34" charset="0"/>
                <a:cs typeface="Arial" panose="020B0604020202020204" pitchFamily="34" charset="0"/>
              </a:rPr>
              <a:t>Aprovechar nuestro potencial para cambiar los sistemas de vivienda </a:t>
            </a:r>
            <a:endParaRPr kumimoji="0" lang="es-419" sz="2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D9AC6B-08A5-4F73-2D33-E1D0E6E219B8}"/>
              </a:ext>
            </a:extLst>
          </p:cNvPr>
          <p:cNvSpPr txBox="1"/>
          <p:nvPr/>
        </p:nvSpPr>
        <p:spPr>
          <a:xfrm>
            <a:off x="8282106" y="2327996"/>
            <a:ext cx="3025302" cy="1066959"/>
          </a:xfrm>
          <a:prstGeom prst="rect">
            <a:avLst/>
          </a:prstGeom>
          <a:noFill/>
          <a:ln w="28575">
            <a:noFill/>
          </a:ln>
        </p:spPr>
        <p:txBody>
          <a:bodyPr wrap="square" rtlCol="0">
            <a:spAutoFit/>
          </a:bodyPr>
          <a:lstStyle/>
          <a:p>
            <a:pPr marL="0" marR="0" lvl="0" indent="0" algn="ctr" defTabSz="914400" rtl="0" eaLnBrk="1" fontAlgn="auto" latinLnBrk="0" hangingPunct="1">
              <a:lnSpc>
                <a:spcPts val="3800"/>
              </a:lnSpc>
              <a:spcBef>
                <a:spcPts val="0"/>
              </a:spcBef>
              <a:spcAft>
                <a:spcPts val="0"/>
              </a:spcAft>
              <a:buClrTx/>
              <a:buSzTx/>
              <a:buFontTx/>
              <a:buNone/>
              <a:tabLst/>
              <a:defRPr/>
            </a:pPr>
            <a:r>
              <a:rPr kumimoji="0" lang="es-419" sz="4000" b="1" i="0" u="none" strike="noStrike" kern="1200" cap="none" spc="0" normalizeH="0" baseline="0" dirty="0">
                <a:ln>
                  <a:noFill/>
                </a:ln>
                <a:solidFill>
                  <a:schemeClr val="bg1"/>
                </a:solidFill>
                <a:effectLst/>
                <a:uLnTx/>
                <a:uFillTx/>
                <a:latin typeface="Arial" panose="020B0604020202020204" pitchFamily="34" charset="0"/>
                <a:cs typeface="Arial" panose="020B0604020202020204" pitchFamily="34" charset="0"/>
              </a:rPr>
              <a:t>Impacto </a:t>
            </a:r>
            <a:br>
              <a:rPr kumimoji="0" lang="es-419" sz="4000" b="1" i="0" u="none" strike="noStrike" kern="1200" cap="none" spc="0" normalizeH="0" baseline="0" dirty="0">
                <a:ln>
                  <a:noFill/>
                </a:ln>
                <a:solidFill>
                  <a:schemeClr val="bg1"/>
                </a:solidFill>
                <a:effectLst/>
                <a:uLnTx/>
                <a:uFillTx/>
                <a:latin typeface="Arial" panose="020B0604020202020204" pitchFamily="34" charset="0"/>
                <a:cs typeface="Arial" panose="020B0604020202020204" pitchFamily="34" charset="0"/>
              </a:rPr>
            </a:br>
            <a:r>
              <a:rPr kumimoji="0" lang="es-419" sz="4000" b="1" i="0" u="none" strike="noStrike" kern="1200" cap="none" spc="0" normalizeH="0" baseline="0" dirty="0">
                <a:ln>
                  <a:noFill/>
                </a:ln>
                <a:solidFill>
                  <a:schemeClr val="bg1"/>
                </a:solidFill>
                <a:effectLst/>
                <a:uLnTx/>
                <a:uFillTx/>
                <a:latin typeface="Arial" panose="020B0604020202020204" pitchFamily="34" charset="0"/>
                <a:cs typeface="Arial" panose="020B0604020202020204" pitchFamily="34" charset="0"/>
              </a:rPr>
              <a:t>a escala</a:t>
            </a:r>
          </a:p>
        </p:txBody>
      </p:sp>
      <p:sp>
        <p:nvSpPr>
          <p:cNvPr id="8" name="Text Placeholder 7">
            <a:extLst>
              <a:ext uri="{FF2B5EF4-FFF2-40B4-BE49-F238E27FC236}">
                <a16:creationId xmlns:a16="http://schemas.microsoft.com/office/drawing/2014/main" id="{37FC79D7-9CD5-12F6-B5FF-96D5C42D667B}"/>
              </a:ext>
            </a:extLst>
          </p:cNvPr>
          <p:cNvSpPr>
            <a:spLocks noGrp="1"/>
          </p:cNvSpPr>
          <p:nvPr>
            <p:ph type="body" sz="quarter" idx="10"/>
          </p:nvPr>
        </p:nvSpPr>
        <p:spPr/>
        <p:txBody>
          <a:bodyPr anchor="ctr" anchorCtr="0"/>
          <a:lstStyle/>
          <a:p>
            <a:r>
              <a:rPr lang="es-419" dirty="0"/>
              <a:t>Tres horizontes de impacto</a:t>
            </a:r>
          </a:p>
        </p:txBody>
      </p:sp>
    </p:spTree>
    <p:extLst>
      <p:ext uri="{BB962C8B-B14F-4D97-AF65-F5344CB8AC3E}">
        <p14:creationId xmlns:p14="http://schemas.microsoft.com/office/powerpoint/2010/main" val="314994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30ECF6-2A83-3E15-EA2D-127B5E00BF1F}"/>
            </a:ext>
          </a:extLst>
        </p:cNvPr>
        <p:cNvGrpSpPr/>
        <p:nvPr/>
      </p:nvGrpSpPr>
      <p:grpSpPr>
        <a:xfrm>
          <a:off x="0" y="0"/>
          <a:ext cx="0" cy="0"/>
          <a:chOff x="0" y="0"/>
          <a:chExt cx="0" cy="0"/>
        </a:xfrm>
      </p:grpSpPr>
      <p:sp>
        <p:nvSpPr>
          <p:cNvPr id="67585" name="Text Placeholder 1">
            <a:extLst>
              <a:ext uri="{FF2B5EF4-FFF2-40B4-BE49-F238E27FC236}">
                <a16:creationId xmlns:a16="http://schemas.microsoft.com/office/drawing/2014/main" id="{9022D271-9001-8484-D987-5BC002CC2F1F}"/>
              </a:ext>
            </a:extLst>
          </p:cNvPr>
          <p:cNvSpPr>
            <a:spLocks noGrp="1" noChangeArrowheads="1"/>
          </p:cNvSpPr>
          <p:nvPr>
            <p:ph type="body" sz="quarter" idx="10"/>
          </p:nvPr>
        </p:nvSpPr>
        <p:spPr bwMode="auto">
          <a:xfrm>
            <a:off x="571499" y="815687"/>
            <a:ext cx="6784975" cy="19275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s-419" altLang="en-US" sz="3200" dirty="0"/>
              <a:t>Probar hipótesis y</a:t>
            </a:r>
          </a:p>
          <a:p>
            <a:r>
              <a:rPr lang="es-419" altLang="en-US" dirty="0"/>
              <a:t>redoblar nuestros esfuerzos</a:t>
            </a:r>
          </a:p>
        </p:txBody>
      </p:sp>
      <p:sp>
        <p:nvSpPr>
          <p:cNvPr id="3" name="Text Placeholder 2">
            <a:extLst>
              <a:ext uri="{FF2B5EF4-FFF2-40B4-BE49-F238E27FC236}">
                <a16:creationId xmlns:a16="http://schemas.microsoft.com/office/drawing/2014/main" id="{8A9D9B67-563E-5BE2-3D1E-9C2F2E2D9114}"/>
              </a:ext>
            </a:extLst>
          </p:cNvPr>
          <p:cNvSpPr>
            <a:spLocks noGrp="1"/>
          </p:cNvSpPr>
          <p:nvPr>
            <p:ph type="body" sz="quarter" idx="11"/>
          </p:nvPr>
        </p:nvSpPr>
        <p:spPr>
          <a:xfrm>
            <a:off x="571500" y="3260725"/>
            <a:ext cx="6784975" cy="2197966"/>
          </a:xfrm>
        </p:spPr>
        <p:txBody>
          <a:bodyPr/>
          <a:lstStyle/>
          <a:p>
            <a:pPr>
              <a:defRPr/>
            </a:pPr>
            <a:r>
              <a:rPr lang="es-419" dirty="0">
                <a:solidFill>
                  <a:schemeClr val="bg2"/>
                </a:solidFill>
              </a:rPr>
              <a:t>Este plan redobla la apuesta en las áreas en las que hemos visto grandes oportunidades de crecimiento y pone a prueba las ideas que creemos que pueden impulsar el crecimiento en el futuro.</a:t>
            </a:r>
          </a:p>
        </p:txBody>
      </p:sp>
      <p:pic>
        <p:nvPicPr>
          <p:cNvPr id="67587" name="Picture Placeholder 5">
            <a:extLst>
              <a:ext uri="{FF2B5EF4-FFF2-40B4-BE49-F238E27FC236}">
                <a16:creationId xmlns:a16="http://schemas.microsoft.com/office/drawing/2014/main" id="{E6991ED7-B817-7C11-FB90-CACB6CCC9D12}"/>
              </a:ext>
            </a:extLst>
          </p:cNvPr>
          <p:cNvPicPr>
            <a:picLocks noGrp="1" noChangeAspect="1" noChangeArrowheads="1"/>
          </p:cNvPicPr>
          <p:nvPr>
            <p:ph type="pic" sz="quarter" idx="12"/>
          </p:nvPr>
        </p:nvPicPr>
        <p:blipFill>
          <a:blip r:embed="rId3" cstate="screen">
            <a:extLst>
              <a:ext uri="{28A0092B-C50C-407E-A947-70E740481C1C}">
                <a14:useLocalDpi xmlns:a14="http://schemas.microsoft.com/office/drawing/2010/main" val="0"/>
              </a:ext>
            </a:extLst>
          </a:blip>
          <a:srcRect l="-1358" t="-6808" r="-1366" b="-6802"/>
          <a:stretch>
            <a:fillRect/>
          </a:stretch>
        </p:blipFill>
        <p:spPr bwMode="auto">
          <a:xfrm>
            <a:off x="7899400" y="1417638"/>
            <a:ext cx="3459163" cy="345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455584"/>
      </p:ext>
    </p:extLst>
  </p:cSld>
  <p:clrMapOvr>
    <a:masterClrMapping/>
  </p:clrMapOvr>
</p:sld>
</file>

<file path=ppt/theme/theme1.xml><?xml version="1.0" encoding="utf-8"?>
<a:theme xmlns:a="http://schemas.openxmlformats.org/drawingml/2006/main" name="HFHI Template">
  <a:themeElements>
    <a:clrScheme name="HFHI-Template Color Theme">
      <a:dk1>
        <a:srgbClr val="000000"/>
      </a:dk1>
      <a:lt1>
        <a:srgbClr val="FFFFFF"/>
      </a:lt1>
      <a:dk2>
        <a:srgbClr val="00AFD7"/>
      </a:dk2>
      <a:lt2>
        <a:srgbClr val="888B8D"/>
      </a:lt2>
      <a:accent1>
        <a:srgbClr val="C3D600"/>
      </a:accent1>
      <a:accent2>
        <a:srgbClr val="002F6C"/>
      </a:accent2>
      <a:accent3>
        <a:srgbClr val="43B02A"/>
      </a:accent3>
      <a:accent4>
        <a:srgbClr val="FF671F"/>
      </a:accent4>
      <a:accent5>
        <a:srgbClr val="A3343A"/>
      </a:accent5>
      <a:accent6>
        <a:srgbClr val="FFD100"/>
      </a:accent6>
      <a:hlink>
        <a:srgbClr val="0563C1"/>
      </a:hlink>
      <a:folHlink>
        <a:srgbClr val="BFC0B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wrap="square" rtlCol="0" anchor="ctr">
        <a:noAutofit/>
      </a:bodyPr>
      <a:lstStyle>
        <a:defPPr algn="ctr">
          <a:defRPr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FHI_PPT_Template_STAFF_Abbreviated  -  Read-Only" id="{67F310FD-3099-4794-9CC6-EBCFE2ABE8C0}" vid="{A8BA9E4D-B04E-4814-97E5-E4105C318F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bstract xmlns="e4d8ae7e-b644-4f89-a5e9-5e17d14ca13c">Utilice este recurso para presentar el plan estratégico a diferentes públicos. </Abstract>
    <TaxCatchAll xmlns="e4d8ae7e-b644-4f89-a5e9-5e17d14ca13c">
      <Value>16</Value>
      <Value>14</Value>
      <Value>333</Value>
      <Value>373</Value>
      <Value>2</Value>
      <Value>1</Value>
    </TaxCatchAll>
    <Knowledge_x0020_Manager xmlns="e4d8ae7e-b644-4f89-a5e9-5e17d14ca13c">
      <UserInfo>
        <DisplayName>Julia Phillips</DisplayName>
        <AccountId>244</AccountId>
        <AccountType/>
      </UserInfo>
    </Knowledge_x0020_Manager>
    <g560e34709c3423086d7e8f318f3e423 xmlns="e4d8ae7e-b644-4f89-a5e9-5e17d14ca13c">
      <Terms xmlns="http://schemas.microsoft.com/office/infopath/2007/PartnerControls"/>
    </g560e34709c3423086d7e8f318f3e423>
    <n6246cfa349347bd8e506c69ce0b00d6 xmlns="e4d8ae7e-b644-4f89-a5e9-5e17d14ca13c">
      <Terms xmlns="http://schemas.microsoft.com/office/infopath/2007/PartnerControls"/>
    </n6246cfa349347bd8e506c69ce0b00d6>
    <dd1165a30ade49bebf6009f5f1550f39 xmlns="e4d8ae7e-b644-4f89-a5e9-5e17d14ca13c">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bc1b0f8e-64ae-4d5c-94fb-e24f0ed431a3</TermId>
        </TermInfo>
      </Terms>
    </dd1165a30ade49bebf6009f5f1550f39>
    <a3a8773eb5254309891936525f0b8cfe xmlns="e4d8ae7e-b644-4f89-a5e9-5e17d14ca13c">
      <Terms xmlns="http://schemas.microsoft.com/office/infopath/2007/PartnerControls">
        <TermInfo xmlns="http://schemas.microsoft.com/office/infopath/2007/PartnerControls">
          <TermName xmlns="http://schemas.microsoft.com/office/infopath/2007/PartnerControls">12 Months</TermName>
          <TermId xmlns="http://schemas.microsoft.com/office/infopath/2007/PartnerControls">32fe5ba3-4955-4315-b313-28894853791b</TermId>
        </TermInfo>
      </Terms>
    </a3a8773eb5254309891936525f0b8cfe>
    <ContentOwner xmlns="e4d8ae7e-b644-4f89-a5e9-5e17d14ca13c">
      <UserInfo>
        <DisplayName>i:0#.f|membership|anoonan@habitat.org</DisplayName>
        <AccountId>30</AccountId>
        <AccountType/>
      </UserInfo>
    </ContentOwner>
    <ga0bdf1027d142d6955fe48925ffe58f xmlns="e4d8ae7e-b644-4f89-a5e9-5e17d14ca13c">
      <Terms xmlns="http://schemas.microsoft.com/office/infopath/2007/PartnerControls"/>
    </ga0bdf1027d142d6955fe48925ffe58f>
    <n437d27877e6450c9bf6b37fb619659b xmlns="e4d8ae7e-b644-4f89-a5e9-5e17d14ca13c">
      <Terms xmlns="http://schemas.microsoft.com/office/infopath/2007/PartnerControls">
        <TermInfo xmlns="http://schemas.microsoft.com/office/infopath/2007/PartnerControls">
          <TermName xmlns="http://schemas.microsoft.com/office/infopath/2007/PartnerControls">Strategic Plan</TermName>
          <TermId xmlns="http://schemas.microsoft.com/office/infopath/2007/PartnerControls">a496d0cc-f3e2-4d8b-be94-0e0889aa3640</TermId>
        </TermInfo>
      </Terms>
    </n437d27877e6450c9bf6b37fb619659b>
    <LastReviewDate xmlns="e4d8ae7e-b644-4f89-a5e9-5e17d14ca13c">2025-08-18T00:00:00+00:00</LastReviewDate>
    <l185e435f11c4862baa9155bbaaa85ab xmlns="e4d8ae7e-b644-4f89-a5e9-5e17d14ca13c">
      <Terms xmlns="http://schemas.microsoft.com/office/infopath/2007/PartnerControls">
        <TermInfo xmlns="http://schemas.microsoft.com/office/infopath/2007/PartnerControls">
          <TermName xmlns="http://schemas.microsoft.com/office/infopath/2007/PartnerControls">Strategic Plan</TermName>
          <TermId xmlns="http://schemas.microsoft.com/office/infopath/2007/PartnerControls">a496d0cc-f3e2-4d8b-be94-0e0889aa3640</TermId>
        </TermInfo>
      </Terms>
    </l185e435f11c4862baa9155bbaaa85ab>
    <Retirement_x0020_date xmlns="e4d8ae7e-b644-4f89-a5e9-5e17d14ca13c" xsi:nil="true"/>
    <TaxKeywordTaxHTField xmlns="e4d8ae7e-b644-4f89-a5e9-5e17d14ca13c">
      <Terms xmlns="http://schemas.microsoft.com/office/infopath/2007/PartnerControls">
        <TermInfo xmlns="http://schemas.microsoft.com/office/infopath/2007/PartnerControls">
          <TermName xmlns="http://schemas.microsoft.com/office/infopath/2007/PartnerControls">docId:2973D5032478EDA5A91494E0D40028B4</TermName>
          <TermId xmlns="http://schemas.microsoft.com/office/infopath/2007/PartnerControls">b5ec68da-7e30-4e2d-b911-06e11736d8dc</TermId>
        </TermInfo>
      </Terms>
    </TaxKeywordTaxHTField>
    <h293cbe3e0bd4937ab24ae9dc0f06876 xmlns="e4d8ae7e-b644-4f89-a5e9-5e17d14ca1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83965783-c83a-4d4a-ad7b-b95b420fa5d3</TermId>
        </TermInfo>
      </Terms>
    </h293cbe3e0bd4937ab24ae9dc0f06876>
    <Associatedtranslations xmlns="82f14740-ccb7-4307-8409-a0c33242dce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MyHabitat.IntlKnowledgeCenter.Download" ma:contentTypeID="0x0101009B6A715DA8C70A4CB6B8AA5407BAA6A50600B41F19E7957A7E46A04463E11C04816C" ma:contentTypeVersion="41" ma:contentTypeDescription="" ma:contentTypeScope="" ma:versionID="6beeaf672568cbe586ed6c68316828be">
  <xsd:schema xmlns:xsd="http://www.w3.org/2001/XMLSchema" xmlns:xs="http://www.w3.org/2001/XMLSchema" xmlns:p="http://schemas.microsoft.com/office/2006/metadata/properties" xmlns:ns2="e4d8ae7e-b644-4f89-a5e9-5e17d14ca13c" xmlns:ns3="82f14740-ccb7-4307-8409-a0c33242dcef" targetNamespace="http://schemas.microsoft.com/office/2006/metadata/properties" ma:root="true" ma:fieldsID="321ae822d2503d0b032dd97c767c8804" ns2:_="" ns3:_="">
    <xsd:import namespace="e4d8ae7e-b644-4f89-a5e9-5e17d14ca13c"/>
    <xsd:import namespace="82f14740-ccb7-4307-8409-a0c33242dcef"/>
    <xsd:element name="properties">
      <xsd:complexType>
        <xsd:sequence>
          <xsd:element name="documentManagement">
            <xsd:complexType>
              <xsd:all>
                <xsd:element ref="ns2:Abstract" minOccurs="0"/>
                <xsd:element ref="ns2:ContentOwner" minOccurs="0"/>
                <xsd:element ref="ns2:LastReviewDate" minOccurs="0"/>
                <xsd:element ref="ns2:Retirement_x0020_date" minOccurs="0"/>
                <xsd:element ref="ns2:Knowledge_x0020_Manager" minOccurs="0"/>
                <xsd:element ref="ns2:a3a8773eb5254309891936525f0b8cfe" minOccurs="0"/>
                <xsd:element ref="ns2:TaxCatchAllLabel" minOccurs="0"/>
                <xsd:element ref="ns2:n6246cfa349347bd8e506c69ce0b00d6" minOccurs="0"/>
                <xsd:element ref="ns2:dd1165a30ade49bebf6009f5f1550f39" minOccurs="0"/>
                <xsd:element ref="ns2:n437d27877e6450c9bf6b37fb619659b" minOccurs="0"/>
                <xsd:element ref="ns2:ga0bdf1027d142d6955fe48925ffe58f" minOccurs="0"/>
                <xsd:element ref="ns2:g560e34709c3423086d7e8f318f3e423" minOccurs="0"/>
                <xsd:element ref="ns2:l185e435f11c4862baa9155bbaaa85ab" minOccurs="0"/>
                <xsd:element ref="ns2:TaxKeywordTaxHTField" minOccurs="0"/>
                <xsd:element ref="ns2:h293cbe3e0bd4937ab24ae9dc0f06876" minOccurs="0"/>
                <xsd:element ref="ns2:TaxCatchAll" minOccurs="0"/>
                <xsd:element ref="ns3:MediaServiceBillingMetadata" minOccurs="0"/>
                <xsd:element ref="ns3:Associatedtransl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d8ae7e-b644-4f89-a5e9-5e17d14ca13c" elementFormDefault="qualified">
    <xsd:import namespace="http://schemas.microsoft.com/office/2006/documentManagement/types"/>
    <xsd:import namespace="http://schemas.microsoft.com/office/infopath/2007/PartnerControls"/>
    <xsd:element name="Abstract" ma:index="2" nillable="true" ma:displayName="Abstract" ma:description="Abstract or summary of content.  This value is presented in search results." ma:internalName="Abstract">
      <xsd:simpleType>
        <xsd:restriction base="dms:Note">
          <xsd:maxLength value="255"/>
        </xsd:restriction>
      </xsd:simpleType>
    </xsd:element>
    <xsd:element name="ContentOwner" ma:index="3" nillable="true" ma:displayName="Content Owner" ma:description="Indicate individual responsible for item, answering questions about item, and keeping content updated." ma:list="UserInfo" ma:SharePointGroup="0" ma:internalName="Content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ReviewDate" ma:index="5" nillable="true" ma:displayName="Last Review Date" ma:description="Indicates when the last review and approval was conducted on a given item." ma:format="DateOnly" ma:internalName="LastReviewDate" ma:readOnly="false">
      <xsd:simpleType>
        <xsd:restriction base="dms:DateTime"/>
      </xsd:simpleType>
    </xsd:element>
    <xsd:element name="Retirement_x0020_date" ma:index="6" nillable="true" ma:displayName="Retirement Date" ma:description="Date selector used to identify documents and pages to be retired" ma:format="DateOnly" ma:internalName="Retirement_x0020_date">
      <xsd:simpleType>
        <xsd:restriction base="dms:DateTime"/>
      </xsd:simpleType>
    </xsd:element>
    <xsd:element name="Knowledge_x0020_Manager" ma:index="10" nillable="true" ma:displayName="Knowledge Manager" ma:description="KM Content Owner" ma:list="UserInfo" ma:SharePointGroup="0" ma:internalName="Knowledge_x0020_Manag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3a8773eb5254309891936525f0b8cfe" ma:index="16" nillable="true" ma:taxonomy="true" ma:internalName="a3a8773eb5254309891936525f0b8cfe" ma:taxonomyFieldName="ReviewFrequency" ma:displayName="Review Frequency" ma:default="3;#3 Months|bb53f624-33dd-4a83-b7e3-ab7a14d1acd6" ma:fieldId="{a3a8773e-b525-4309-8919-36525f0b8cfe}" ma:sspId="81a6662c-16b3-437a-8923-55b9474192d6" ma:termSetId="315c64c2-5c54-430e-91bf-c0f3042c9074" ma:anchorId="00000000-0000-0000-0000-000000000000" ma:open="false" ma:isKeyword="false">
      <xsd:complexType>
        <xsd:sequence>
          <xsd:element ref="pc:Terms" minOccurs="0" maxOccurs="1"/>
        </xsd:sequence>
      </xsd:complexType>
    </xsd:element>
    <xsd:element name="TaxCatchAllLabel" ma:index="17" nillable="true" ma:displayName="Taxonomy Catch All Column1" ma:hidden="true" ma:list="{32da29fa-caf1-4f46-9032-49ba01650298}" ma:internalName="TaxCatchAllLabel" ma:readOnly="true" ma:showField="CatchAllDataLabel" ma:web="f43a8599-ae07-46b3-8c7d-85c6b415d041">
      <xsd:complexType>
        <xsd:complexContent>
          <xsd:extension base="dms:MultiChoiceLookup">
            <xsd:sequence>
              <xsd:element name="Value" type="dms:Lookup" maxOccurs="unbounded" minOccurs="0" nillable="true"/>
            </xsd:sequence>
          </xsd:extension>
        </xsd:complexContent>
      </xsd:complexType>
    </xsd:element>
    <xsd:element name="n6246cfa349347bd8e506c69ce0b00d6" ma:index="19" nillable="true" ma:taxonomy="true" ma:internalName="n6246cfa349347bd8e506c69ce0b00d6" ma:taxonomyFieldName="Countries" ma:displayName="Countries" ma:default="" ma:fieldId="{76246cfa-3493-47bd-8e50-6c69ce0b00d6}" ma:taxonomyMulti="true" ma:sspId="81a6662c-16b3-437a-8923-55b9474192d6" ma:termSetId="54d5cc3a-72b0-46ce-a5b3-0f998cb7a471" ma:anchorId="00000000-0000-0000-0000-000000000000" ma:open="false" ma:isKeyword="false">
      <xsd:complexType>
        <xsd:sequence>
          <xsd:element ref="pc:Terms" minOccurs="0" maxOccurs="1"/>
        </xsd:sequence>
      </xsd:complexType>
    </xsd:element>
    <xsd:element name="dd1165a30ade49bebf6009f5f1550f39" ma:index="21" nillable="true" ma:taxonomy="true" ma:internalName="dd1165a30ade49bebf6009f5f1550f39" ma:taxonomyFieldName="DownloadCategory" ma:displayName="Download Category" ma:default="" ma:fieldId="{dd1165a3-0ade-49be-bf60-09f5f1550f39}" ma:sspId="81a6662c-16b3-437a-8923-55b9474192d6" ma:termSetId="86dc68ae-b4f1-42ab-b2f8-0d3468d7bd54" ma:anchorId="00000000-0000-0000-0000-000000000000" ma:open="false" ma:isKeyword="false">
      <xsd:complexType>
        <xsd:sequence>
          <xsd:element ref="pc:Terms" minOccurs="0" maxOccurs="1"/>
        </xsd:sequence>
      </xsd:complexType>
    </xsd:element>
    <xsd:element name="n437d27877e6450c9bf6b37fb619659b" ma:index="24" nillable="true" ma:taxonomy="true" ma:internalName="n437d27877e6450c9bf6b37fb619659b" ma:taxonomyFieldName="IKC_x002e_Primary_x0020_Topic" ma:displayName="IKC.Primary Topic" ma:default="" ma:fieldId="{7437d278-77e6-450c-9bf6-b37fb619659b}" ma:taxonomyMulti="true" ma:sspId="81a6662c-16b3-437a-8923-55b9474192d6" ma:termSetId="a50a2d9a-1a6c-4fcc-ab8c-3ba95035824a" ma:anchorId="9a653975-291e-467a-98c1-d8ec833084b1" ma:open="false" ma:isKeyword="false">
      <xsd:complexType>
        <xsd:sequence>
          <xsd:element ref="pc:Terms" minOccurs="0" maxOccurs="1"/>
        </xsd:sequence>
      </xsd:complexType>
    </xsd:element>
    <xsd:element name="ga0bdf1027d142d6955fe48925ffe58f" ma:index="25" nillable="true" ma:taxonomy="true" ma:internalName="ga0bdf1027d142d6955fe48925ffe58f" ma:taxonomyFieldName="Region" ma:displayName="Region" ma:readOnly="false" ma:default="" ma:fieldId="{0a0bdf10-27d1-42d6-955f-e48925ffe58f}" ma:taxonomyMulti="true" ma:sspId="81a6662c-16b3-437a-8923-55b9474192d6" ma:termSetId="1a77af4f-2c95-4d53-8795-09d9722aa50e" ma:anchorId="00000000-0000-0000-0000-000000000000" ma:open="false" ma:isKeyword="false">
      <xsd:complexType>
        <xsd:sequence>
          <xsd:element ref="pc:Terms" minOccurs="0" maxOccurs="1"/>
        </xsd:sequence>
      </xsd:complexType>
    </xsd:element>
    <xsd:element name="g560e34709c3423086d7e8f318f3e423" ma:index="26" nillable="true" ma:taxonomy="true" ma:internalName="g560e34709c3423086d7e8f318f3e423" ma:taxonomyFieldName="IKC_x002e_Related_x0020_Topics" ma:displayName="IKC.Related Topics" ma:default="" ma:fieldId="{0560e347-09c3-4230-86d7-e8f318f3e423}" ma:taxonomyMulti="true" ma:sspId="81a6662c-16b3-437a-8923-55b9474192d6" ma:termSetId="a50a2d9a-1a6c-4fcc-ab8c-3ba95035824a" ma:anchorId="9a653975-291e-467a-98c1-d8ec833084b1" ma:open="false" ma:isKeyword="false">
      <xsd:complexType>
        <xsd:sequence>
          <xsd:element ref="pc:Terms" minOccurs="0" maxOccurs="1"/>
        </xsd:sequence>
      </xsd:complexType>
    </xsd:element>
    <xsd:element name="l185e435f11c4862baa9155bbaaa85ab" ma:index="28" nillable="true" ma:taxonomy="true" ma:internalName="l185e435f11c4862baa9155bbaaa85ab" ma:taxonomyFieldName="IKC_x002e_Reporting_x0020_Area" ma:displayName="IKC.Reporting Area" ma:default="" ma:fieldId="{5185e435-f11c-4862-baa9-155bbaaa85ab}" ma:sspId="81a6662c-16b3-437a-8923-55b9474192d6" ma:termSetId="a50a2d9a-1a6c-4fcc-ab8c-3ba95035824a" ma:anchorId="9a653975-291e-467a-98c1-d8ec833084b1" ma:open="false" ma:isKeyword="false">
      <xsd:complexType>
        <xsd:sequence>
          <xsd:element ref="pc:Terms" minOccurs="0" maxOccurs="1"/>
        </xsd:sequence>
      </xsd:complexType>
    </xsd:element>
    <xsd:element name="TaxKeywordTaxHTField" ma:index="2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h293cbe3e0bd4937ab24ae9dc0f06876" ma:index="31" ma:taxonomy="true" ma:internalName="h293cbe3e0bd4937ab24ae9dc0f06876" ma:taxonomyFieldName="ContentLanguage" ma:displayName="Content Language" ma:indexed="true" ma:default="1;#English|83965783-c83a-4d4a-ad7b-b95b420fa5d3" ma:fieldId="{1293cbe3-e0bd-4937-ab24-ae9dc0f06876}" ma:sspId="81a6662c-16b3-437a-8923-55b9474192d6" ma:termSetId="7fb03e7d-aa6a-484f-aa24-372b4ddb08c7" ma:anchorId="00000000-0000-0000-0000-000000000000" ma:open="false" ma:isKeyword="false">
      <xsd:complexType>
        <xsd:sequence>
          <xsd:element ref="pc:Terms" minOccurs="0" maxOccurs="1"/>
        </xsd:sequence>
      </xsd:complexType>
    </xsd:element>
    <xsd:element name="TaxCatchAll" ma:index="32" nillable="true" ma:displayName="Taxonomy Catch All Column" ma:hidden="true" ma:list="{32da29fa-caf1-4f46-9032-49ba01650298}" ma:internalName="TaxCatchAll" ma:showField="CatchAllData" ma:web="f43a8599-ae07-46b3-8c7d-85c6b415d0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f14740-ccb7-4307-8409-a0c33242dcef" elementFormDefault="qualified">
    <xsd:import namespace="http://schemas.microsoft.com/office/2006/documentManagement/types"/>
    <xsd:import namespace="http://schemas.microsoft.com/office/infopath/2007/PartnerControls"/>
    <xsd:element name="MediaServiceBillingMetadata" ma:index="33" nillable="true" ma:displayName="MediaServiceBillingMetadata" ma:hidden="true" ma:internalName="MediaServiceBillingMetadata" ma:readOnly="true">
      <xsd:simpleType>
        <xsd:restriction base="dms:Note"/>
      </xsd:simpleType>
    </xsd:element>
    <xsd:element name="Associatedtranslations" ma:index="34" nillable="true" ma:displayName="Associated translation" ma:description="Field to identify same content in different language." ma:format="Dropdown" ma:internalName="Associatedtranslation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460314-0BE0-46FF-B37E-25F937983D1D}">
  <ds:schemaRefs>
    <ds:schemaRef ds:uri="http://schemas.microsoft.com/sharepoint/v3/contenttype/forms"/>
  </ds:schemaRefs>
</ds:datastoreItem>
</file>

<file path=customXml/itemProps2.xml><?xml version="1.0" encoding="utf-8"?>
<ds:datastoreItem xmlns:ds="http://schemas.openxmlformats.org/officeDocument/2006/customXml" ds:itemID="{272D3729-E72F-4C85-957B-8700F0D03B3B}">
  <ds:schemaRefs>
    <ds:schemaRef ds:uri="9b656671-8955-4453-a0e0-4c31286eb434"/>
    <ds:schemaRef ds:uri="e35300d7-839e-4d97-a3eb-bbb82d524f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4d8ae7e-b644-4f89-a5e9-5e17d14ca13c"/>
    <ds:schemaRef ds:uri="82f14740-ccb7-4307-8409-a0c33242dcef"/>
  </ds:schemaRefs>
</ds:datastoreItem>
</file>

<file path=customXml/itemProps3.xml><?xml version="1.0" encoding="utf-8"?>
<ds:datastoreItem xmlns:ds="http://schemas.openxmlformats.org/officeDocument/2006/customXml" ds:itemID="{468A9D44-068D-4A42-857F-E7301D91E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d8ae7e-b644-4f89-a5e9-5e17d14ca13c"/>
    <ds:schemaRef ds:uri="82f14740-ccb7-4307-8409-a0c33242dc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HFHI_PPT_Template_STAFF_Abbreviated</Template>
  <TotalTime>129</TotalTime>
  <Words>2841</Words>
  <Application>Microsoft Office PowerPoint</Application>
  <PresentationFormat>Widescreen</PresentationFormat>
  <Paragraphs>184</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HFHI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del plan estratégico básico “50 por 50” </dc:title>
  <dc:creator>Dan O'Brien</dc:creator>
  <cp:keywords>, docId:2973D5032478EDA5A91494E0D40028B4</cp:keywords>
  <cp:lastModifiedBy>Anna Noonan</cp:lastModifiedBy>
  <cp:revision>5</cp:revision>
  <cp:lastPrinted>2020-03-26T18:56:06Z</cp:lastPrinted>
  <dcterms:created xsi:type="dcterms:W3CDTF">2024-11-12T20:38:28Z</dcterms:created>
  <dcterms:modified xsi:type="dcterms:W3CDTF">2026-01-29T16:46:21Z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0x0101009B6A715DA8C70A4CB6B8AA5407BAA6A50600B41F19E7957A7E46A04463E11C04816C</vt:lpwstr>
  </property>
  <property fmtid="{D5CDD505-2E9C-101B-9397-08002B2CF9AE}" pid="3" name="MediaServiceImageTags">
    <vt:lpwstr/>
  </property>
  <property fmtid="{D5CDD505-2E9C-101B-9397-08002B2CF9AE}" pid="4" name="IKC_x002e_Related_x0020_Topics">
    <vt:lpwstr/>
  </property>
  <property fmtid="{D5CDD505-2E9C-101B-9397-08002B2CF9AE}" pid="5" name="Countries">
    <vt:lpwstr/>
  </property>
  <property fmtid="{D5CDD505-2E9C-101B-9397-08002B2CF9AE}" pid="6" name="TaxKeyword">
    <vt:lpwstr>333;#docId:2973D5032478EDA5A91494E0D40028B4|b5ec68da-7e30-4e2d-b911-06e11736d8dc</vt:lpwstr>
  </property>
  <property fmtid="{D5CDD505-2E9C-101B-9397-08002B2CF9AE}" pid="7" name="Region">
    <vt:lpwstr/>
  </property>
  <property fmtid="{D5CDD505-2E9C-101B-9397-08002B2CF9AE}" pid="8" name="OrganizationType">
    <vt:lpwstr/>
  </property>
  <property fmtid="{D5CDD505-2E9C-101B-9397-08002B2CF9AE}" pid="9" name="ContentLanguage">
    <vt:lpwstr>1;#English|83965783-c83a-4d4a-ad7b-b95b420fa5d3</vt:lpwstr>
  </property>
  <property fmtid="{D5CDD505-2E9C-101B-9397-08002B2CF9AE}" pid="10" name="IKC.Reporting Area">
    <vt:lpwstr>373;#Strategic Plan|a496d0cc-f3e2-4d8b-be94-0e0889aa3640</vt:lpwstr>
  </property>
  <property fmtid="{D5CDD505-2E9C-101B-9397-08002B2CF9AE}" pid="11" name="IKC.Primary Topic">
    <vt:lpwstr>373;#Strategic Plan|a496d0cc-f3e2-4d8b-be94-0e0889aa3640</vt:lpwstr>
  </property>
  <property fmtid="{D5CDD505-2E9C-101B-9397-08002B2CF9AE}" pid="12" name="i035a0a93c544e3eb4f2bff515fadec2">
    <vt:lpwstr/>
  </property>
  <property fmtid="{D5CDD505-2E9C-101B-9397-08002B2CF9AE}" pid="13" name="Scope">
    <vt:lpwstr/>
  </property>
  <property fmtid="{D5CDD505-2E9C-101B-9397-08002B2CF9AE}" pid="14" name="IKC.Related Topics">
    <vt:lpwstr/>
  </property>
  <property fmtid="{D5CDD505-2E9C-101B-9397-08002B2CF9AE}" pid="15" name="ReviewFrequency">
    <vt:lpwstr>14;#12 Months|32fe5ba3-4955-4315-b313-28894853791b</vt:lpwstr>
  </property>
  <property fmtid="{D5CDD505-2E9C-101B-9397-08002B2CF9AE}" pid="16" name="ExposureLevel">
    <vt:lpwstr>2;#Affiliates|151d6de1-a348-4875-a9bf-6edb93d77b8e</vt:lpwstr>
  </property>
  <property fmtid="{D5CDD505-2E9C-101B-9397-08002B2CF9AE}" pid="17" name="nf5059a875024cdf82afb510f89aadcb">
    <vt:lpwstr/>
  </property>
  <property fmtid="{D5CDD505-2E9C-101B-9397-08002B2CF9AE}" pid="18" name="DownloadCategory">
    <vt:lpwstr>16;#Presentation|bc1b0f8e-64ae-4d5c-94fb-e24f0ed431a3</vt:lpwstr>
  </property>
  <property fmtid="{D5CDD505-2E9C-101B-9397-08002B2CF9AE}" pid="19" name="cda905d1698c428784f9d1b0fad0d223">
    <vt:lpwstr>Affiliates|151d6de1-a348-4875-a9bf-6edb93d77b8e</vt:lpwstr>
  </property>
  <property fmtid="{D5CDD505-2E9C-101B-9397-08002B2CF9AE}" pid="20" name="lcf76f155ced4ddcb4097134ff3c332f">
    <vt:lpwstr/>
  </property>
  <property fmtid="{D5CDD505-2E9C-101B-9397-08002B2CF9AE}" pid="21" name="IKC_x002e_Primary_x0020_Topic">
    <vt:lpwstr>373;#Strategic Plan|a496d0cc-f3e2-4d8b-be94-0e0889aa3640</vt:lpwstr>
  </property>
  <property fmtid="{D5CDD505-2E9C-101B-9397-08002B2CF9AE}" pid="22" name="IKC_x002e_Reporting_x0020_Area">
    <vt:lpwstr>373;#Strategic Plan|a496d0cc-f3e2-4d8b-be94-0e0889aa3640</vt:lpwstr>
  </property>
  <property fmtid="{D5CDD505-2E9C-101B-9397-08002B2CF9AE}" pid="23" name="Order">
    <vt:r8>1806400</vt:r8>
  </property>
  <property fmtid="{D5CDD505-2E9C-101B-9397-08002B2CF9AE}" pid="24" name="SharedWithUsers">
    <vt:lpwstr/>
  </property>
  <property fmtid="{D5CDD505-2E9C-101B-9397-08002B2CF9AE}" pid="25" name="_SourceUrl">
    <vt:lpwstr/>
  </property>
  <property fmtid="{D5CDD505-2E9C-101B-9397-08002B2CF9AE}" pid="26" name="_SharedFileIndex">
    <vt:lpwstr/>
  </property>
  <property fmtid="{D5CDD505-2E9C-101B-9397-08002B2CF9AE}" pid="27" name="ComplianceAssetId">
    <vt:lpwstr/>
  </property>
  <property fmtid="{D5CDD505-2E9C-101B-9397-08002B2CF9AE}" pid="28" name="_ExtendedDescription">
    <vt:lpwstr/>
  </property>
  <property fmtid="{D5CDD505-2E9C-101B-9397-08002B2CF9AE}" pid="29" name="TriggerFlowInfo">
    <vt:lpwstr/>
  </property>
</Properties>
</file>